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6" r:id="rId7"/>
    <p:sldId id="271" r:id="rId8"/>
    <p:sldId id="267" r:id="rId9"/>
    <p:sldId id="268" r:id="rId10"/>
    <p:sldId id="261" r:id="rId11"/>
    <p:sldId id="260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729D"/>
    <a:srgbClr val="0655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72774" autoAdjust="0"/>
  </p:normalViewPr>
  <p:slideViewPr>
    <p:cSldViewPr snapToGrid="0">
      <p:cViewPr varScale="1">
        <p:scale>
          <a:sx n="57" d="100"/>
          <a:sy n="57" d="100"/>
        </p:scale>
        <p:origin x="1574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m Van Lancker" userId="4a0322a1-3024-441b-beda-a8214c369d23" providerId="ADAL" clId="{8900FD41-0E77-49E0-8829-BBD54FB94207}"/>
    <pc:docChg chg="undo custSel delSld modSld">
      <pc:chgData name="Wim Van Lancker" userId="4a0322a1-3024-441b-beda-a8214c369d23" providerId="ADAL" clId="{8900FD41-0E77-49E0-8829-BBD54FB94207}" dt="2025-06-26T14:47:05.473" v="956" actId="20577"/>
      <pc:docMkLst>
        <pc:docMk/>
      </pc:docMkLst>
      <pc:sldChg chg="modSp mod">
        <pc:chgData name="Wim Van Lancker" userId="4a0322a1-3024-441b-beda-a8214c369d23" providerId="ADAL" clId="{8900FD41-0E77-49E0-8829-BBD54FB94207}" dt="2025-06-26T14:46:29.121" v="881" actId="1076"/>
        <pc:sldMkLst>
          <pc:docMk/>
          <pc:sldMk cId="331719471" sldId="256"/>
        </pc:sldMkLst>
        <pc:spChg chg="mod">
          <ac:chgData name="Wim Van Lancker" userId="4a0322a1-3024-441b-beda-a8214c369d23" providerId="ADAL" clId="{8900FD41-0E77-49E0-8829-BBD54FB94207}" dt="2025-06-26T14:46:04.361" v="836" actId="20577"/>
          <ac:spMkLst>
            <pc:docMk/>
            <pc:sldMk cId="331719471" sldId="256"/>
            <ac:spMk id="2" creationId="{36F17AC7-D8F9-105C-1745-57B3CE8B2A6D}"/>
          </ac:spMkLst>
        </pc:spChg>
        <pc:spChg chg="mod">
          <ac:chgData name="Wim Van Lancker" userId="4a0322a1-3024-441b-beda-a8214c369d23" providerId="ADAL" clId="{8900FD41-0E77-49E0-8829-BBD54FB94207}" dt="2025-06-26T14:46:29.121" v="881" actId="1076"/>
          <ac:spMkLst>
            <pc:docMk/>
            <pc:sldMk cId="331719471" sldId="256"/>
            <ac:spMk id="6" creationId="{E3EE2F77-17EC-E992-969F-6ED96DE7242E}"/>
          </ac:spMkLst>
        </pc:spChg>
      </pc:sldChg>
      <pc:sldChg chg="modSp del mod">
        <pc:chgData name="Wim Van Lancker" userId="4a0322a1-3024-441b-beda-a8214c369d23" providerId="ADAL" clId="{8900FD41-0E77-49E0-8829-BBD54FB94207}" dt="2025-06-26T14:46:33.068" v="882" actId="47"/>
        <pc:sldMkLst>
          <pc:docMk/>
          <pc:sldMk cId="1137744825" sldId="258"/>
        </pc:sldMkLst>
        <pc:spChg chg="mod">
          <ac:chgData name="Wim Van Lancker" userId="4a0322a1-3024-441b-beda-a8214c369d23" providerId="ADAL" clId="{8900FD41-0E77-49E0-8829-BBD54FB94207}" dt="2025-06-26T08:41:26.689" v="4" actId="20577"/>
          <ac:spMkLst>
            <pc:docMk/>
            <pc:sldMk cId="1137744825" sldId="258"/>
            <ac:spMk id="2" creationId="{AC1953B4-D7A4-A435-0641-F7CF069D2BE3}"/>
          </ac:spMkLst>
        </pc:spChg>
      </pc:sldChg>
      <pc:sldChg chg="modSp mod">
        <pc:chgData name="Wim Van Lancker" userId="4a0322a1-3024-441b-beda-a8214c369d23" providerId="ADAL" clId="{8900FD41-0E77-49E0-8829-BBD54FB94207}" dt="2025-06-26T14:45:14.415" v="807" actId="20577"/>
        <pc:sldMkLst>
          <pc:docMk/>
          <pc:sldMk cId="1813761187" sldId="261"/>
        </pc:sldMkLst>
        <pc:spChg chg="mod">
          <ac:chgData name="Wim Van Lancker" userId="4a0322a1-3024-441b-beda-a8214c369d23" providerId="ADAL" clId="{8900FD41-0E77-49E0-8829-BBD54FB94207}" dt="2025-06-26T10:19:59.517" v="763" actId="20577"/>
          <ac:spMkLst>
            <pc:docMk/>
            <pc:sldMk cId="1813761187" sldId="261"/>
            <ac:spMk id="2" creationId="{A0DDE3C1-59D2-8F30-385E-7E7C241ABCD1}"/>
          </ac:spMkLst>
        </pc:spChg>
        <pc:spChg chg="mod">
          <ac:chgData name="Wim Van Lancker" userId="4a0322a1-3024-441b-beda-a8214c369d23" providerId="ADAL" clId="{8900FD41-0E77-49E0-8829-BBD54FB94207}" dt="2025-06-26T14:45:14.415" v="807" actId="20577"/>
          <ac:spMkLst>
            <pc:docMk/>
            <pc:sldMk cId="1813761187" sldId="261"/>
            <ac:spMk id="4" creationId="{4C737475-311E-962F-BA3E-9C633C817A1D}"/>
          </ac:spMkLst>
        </pc:spChg>
      </pc:sldChg>
      <pc:sldChg chg="modSp mod modNotesTx">
        <pc:chgData name="Wim Van Lancker" userId="4a0322a1-3024-441b-beda-a8214c369d23" providerId="ADAL" clId="{8900FD41-0E77-49E0-8829-BBD54FB94207}" dt="2025-06-26T14:47:05.473" v="956" actId="20577"/>
        <pc:sldMkLst>
          <pc:docMk/>
          <pc:sldMk cId="2421766092" sldId="267"/>
        </pc:sldMkLst>
        <pc:spChg chg="mod">
          <ac:chgData name="Wim Van Lancker" userId="4a0322a1-3024-441b-beda-a8214c369d23" providerId="ADAL" clId="{8900FD41-0E77-49E0-8829-BBD54FB94207}" dt="2025-06-26T14:47:05.473" v="956" actId="20577"/>
          <ac:spMkLst>
            <pc:docMk/>
            <pc:sldMk cId="2421766092" sldId="267"/>
            <ac:spMk id="3" creationId="{80C13E0B-9F53-EA1F-F6E2-FE466E1F8417}"/>
          </ac:spMkLst>
        </pc:spChg>
      </pc:sldChg>
      <pc:sldChg chg="modSp mod modNotesTx">
        <pc:chgData name="Wim Van Lancker" userId="4a0322a1-3024-441b-beda-a8214c369d23" providerId="ADAL" clId="{8900FD41-0E77-49E0-8829-BBD54FB94207}" dt="2025-06-26T14:45:34.125" v="810" actId="6549"/>
        <pc:sldMkLst>
          <pc:docMk/>
          <pc:sldMk cId="662537896" sldId="268"/>
        </pc:sldMkLst>
        <pc:spChg chg="mod">
          <ac:chgData name="Wim Van Lancker" userId="4a0322a1-3024-441b-beda-a8214c369d23" providerId="ADAL" clId="{8900FD41-0E77-49E0-8829-BBD54FB94207}" dt="2025-06-26T14:45:34.125" v="810" actId="6549"/>
          <ac:spMkLst>
            <pc:docMk/>
            <pc:sldMk cId="662537896" sldId="268"/>
            <ac:spMk id="3" creationId="{C6DCD612-03D8-333E-5258-FE4FB2A8A1BB}"/>
          </ac:spMkLst>
        </pc:spChg>
      </pc:sldChg>
      <pc:sldChg chg="modSp mod">
        <pc:chgData name="Wim Van Lancker" userId="4a0322a1-3024-441b-beda-a8214c369d23" providerId="ADAL" clId="{8900FD41-0E77-49E0-8829-BBD54FB94207}" dt="2025-06-26T08:48:52.419" v="6" actId="313"/>
        <pc:sldMkLst>
          <pc:docMk/>
          <pc:sldMk cId="2098478278" sldId="271"/>
        </pc:sldMkLst>
        <pc:spChg chg="mod">
          <ac:chgData name="Wim Van Lancker" userId="4a0322a1-3024-441b-beda-a8214c369d23" providerId="ADAL" clId="{8900FD41-0E77-49E0-8829-BBD54FB94207}" dt="2025-06-26T08:48:52.419" v="6" actId="313"/>
          <ac:spMkLst>
            <pc:docMk/>
            <pc:sldMk cId="2098478278" sldId="271"/>
            <ac:spMk id="3" creationId="{BC0654E4-F593-373D-D59A-84F8FBC0968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BAEDE10-6A33-632B-03CA-F298BB29D8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46BCB0-5B5B-E648-E12D-9E255B4FAE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4A8E7-E88F-6445-9E3F-BEB957C59FFB}" type="datetimeFigureOut">
              <a:rPr lang="es-ES" smtClean="0"/>
              <a:t>25/06/2025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91A9CCF-8D82-8185-409E-8430216A38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EDE7EC-ADA8-627F-6B13-B8B17556FB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C75E6-D6D4-5A44-9E3E-C23FD1A9547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364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6D6FD-5B8E-43C8-804A-45BDD562F1A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B6B4D-1C34-45CB-B688-ACDDD7EDFC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863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B6B4D-1C34-45CB-B688-ACDDD7EDFC4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922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Walter Korpi and Joakim Palme (henceforth K&amp;P) demonstrated that universal welfare states with earnings-related (contributory) benefits tend to be more effective with regards to poverty alleviation than targeted welfare states with flat-rate (non-contributory) benefit systems. They argued that social programs including all citizens garner more cross-class political support leading to higher levels of public spending on redistributive programs, ultimately to the betterment of the poor. </a:t>
            </a:r>
          </a:p>
          <a:p>
            <a:endParaRPr lang="en-GB" sz="1800" dirty="0">
              <a:effectLst/>
              <a:latin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imes New Roman" panose="02020603050405020304" pitchFamily="18" charset="0"/>
              </a:rPr>
              <a:t>Out of fashion, in our research we find that several  countries do not have universal policies anymore to support families with children </a:t>
            </a:r>
            <a:endParaRPr lang="en-GB" dirty="0"/>
          </a:p>
          <a:p>
            <a:endParaRPr lang="en-GB" dirty="0"/>
          </a:p>
          <a:p>
            <a:r>
              <a:rPr lang="en-GB" dirty="0"/>
              <a:t>It makes sense, right? You to provide support to those who really deserve it, but you </a:t>
            </a:r>
          </a:p>
          <a:p>
            <a:endParaRPr lang="en-GB" dirty="0"/>
          </a:p>
          <a:p>
            <a:r>
              <a:rPr lang="en-GB" dirty="0"/>
              <a:t>These two policy objectives are at odds ; targeting low income families makes sense, but at the same time it discourages work. </a:t>
            </a:r>
          </a:p>
          <a:p>
            <a:r>
              <a:rPr lang="en-GB" dirty="0"/>
              <a:t>Also at odds with the issue of caregiving: if there is no proper childcare availability, people cannot work,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B6B4D-1C34-45CB-B688-ACDDD7EDFC4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898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Simple  as that, and it actually serves the purpose  of encouraging work while avoid the problems associated with targeting</a:t>
            </a:r>
          </a:p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B6B4D-1C34-45CB-B688-ACDDD7EDFC4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195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 is  a flip side however,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B6B4D-1C34-45CB-B688-ACDDD7EDFC4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490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And that is actually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B6B4D-1C34-45CB-B688-ACDDD7EDFC4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48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Leave -&gt; used by those are working, but not for those who are not working. So it doesn’t help encouraging employment, and it leads to </a:t>
            </a:r>
            <a:r>
              <a:rPr lang="en-GB" dirty="0" err="1"/>
              <a:t>matthew</a:t>
            </a:r>
            <a:r>
              <a:rPr lang="en-GB" dirty="0"/>
              <a:t> </a:t>
            </a:r>
            <a:r>
              <a:rPr lang="en-GB" dirty="0" err="1"/>
              <a:t>effecs</a:t>
            </a:r>
            <a:endParaRPr lang="en-GB" dirty="0"/>
          </a:p>
          <a:p>
            <a:r>
              <a:rPr lang="en-GB" dirty="0"/>
              <a:t>Services -&gt; not available for all families, childcare services are a case in point, increasingly conditioned on paid work. Here too, universalizing access would remedy that</a:t>
            </a:r>
          </a:p>
          <a:p>
            <a:r>
              <a:rPr lang="en-GB" dirty="0"/>
              <a:t>Income support -&gt; often insufficient and discourages work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B6B4D-1C34-45CB-B688-ACDDD7EDFC4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915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emf"/><Relationship Id="rId7" Type="http://schemas.openxmlformats.org/officeDocument/2006/relationships/image" Target="../media/image8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11" Type="http://schemas.openxmlformats.org/officeDocument/2006/relationships/image" Target="../media/image2.pn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2BE0763C-29E4-5C80-1D80-2E7A5BCE00E5}"/>
              </a:ext>
            </a:extLst>
          </p:cNvPr>
          <p:cNvSpPr/>
          <p:nvPr userDrawn="1"/>
        </p:nvSpPr>
        <p:spPr>
          <a:xfrm>
            <a:off x="0" y="1391920"/>
            <a:ext cx="12192000" cy="2966720"/>
          </a:xfrm>
          <a:prstGeom prst="rect">
            <a:avLst/>
          </a:prstGeom>
          <a:solidFill>
            <a:srgbClr val="0655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E1814D7-89F7-B416-4492-1CDEC44BF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5200" y="2168810"/>
            <a:ext cx="6786880" cy="11938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" dirty="0"/>
          </a:p>
        </p:txBody>
      </p:sp>
      <p:pic>
        <p:nvPicPr>
          <p:cNvPr id="9" name="Imagen 8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1A21BB8C-9BC9-2F6D-2203-DB9B09ECF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79885" b="49859"/>
          <a:stretch/>
        </p:blipFill>
        <p:spPr>
          <a:xfrm rot="5400000">
            <a:off x="-95564" y="2006926"/>
            <a:ext cx="1856472" cy="166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67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BD2D9-0668-E48B-AB88-B2B4C913D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99E67A-DE95-5F7A-AB9D-939262B90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pic>
        <p:nvPicPr>
          <p:cNvPr id="8" name="Imagen 7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78AF8F7C-5E9F-1D79-F5E3-F3FE2E0FFC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73602"/>
          <a:stretch/>
        </p:blipFill>
        <p:spPr>
          <a:xfrm rot="5400000">
            <a:off x="-2329571" y="2413827"/>
            <a:ext cx="5148197" cy="489054"/>
          </a:xfrm>
          <a:prstGeom prst="rect">
            <a:avLst/>
          </a:prstGeom>
        </p:spPr>
      </p:pic>
      <p:pic>
        <p:nvPicPr>
          <p:cNvPr id="10" name="Imagen 9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CE633988-50E5-A052-77C0-9F2F7817D2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897" r="69321" b="77378"/>
          <a:stretch/>
        </p:blipFill>
        <p:spPr>
          <a:xfrm rot="5400000">
            <a:off x="-603224" y="5835676"/>
            <a:ext cx="1625547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34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A8AA3-C44B-441C-D423-0BF0D8374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F3DC15-4E32-D3F2-1EAF-1F4D84B74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FC36CE-6216-0923-7BBF-847F194A2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1DD0D00-D251-A944-52CC-2B93DDCD92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A6506A-FCAF-19DF-8747-6CF3BB818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pic>
        <p:nvPicPr>
          <p:cNvPr id="10" name="Imagen 9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FF8FD20D-FE52-E925-7BBA-0807E6FEA3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73602"/>
          <a:stretch/>
        </p:blipFill>
        <p:spPr>
          <a:xfrm rot="5400000">
            <a:off x="-2329571" y="2413827"/>
            <a:ext cx="5148197" cy="489054"/>
          </a:xfrm>
          <a:prstGeom prst="rect">
            <a:avLst/>
          </a:prstGeom>
        </p:spPr>
      </p:pic>
      <p:pic>
        <p:nvPicPr>
          <p:cNvPr id="11" name="Imagen 10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101FE2E7-7E75-F6AF-8259-DEB14AB0AE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897" r="69321" b="77378"/>
          <a:stretch/>
        </p:blipFill>
        <p:spPr>
          <a:xfrm rot="5400000">
            <a:off x="-603224" y="5835676"/>
            <a:ext cx="1625547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74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A1850893-A05A-C53E-1F5E-8DA1150E5A80}"/>
              </a:ext>
            </a:extLst>
          </p:cNvPr>
          <p:cNvSpPr/>
          <p:nvPr userDrawn="1"/>
        </p:nvSpPr>
        <p:spPr>
          <a:xfrm>
            <a:off x="5511037" y="5545379"/>
            <a:ext cx="6680963" cy="894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33BE96B-C794-1B16-4928-DF7424FB62CA}"/>
              </a:ext>
            </a:extLst>
          </p:cNvPr>
          <p:cNvSpPr/>
          <p:nvPr userDrawn="1"/>
        </p:nvSpPr>
        <p:spPr>
          <a:xfrm>
            <a:off x="0" y="1"/>
            <a:ext cx="6262620" cy="5622079"/>
          </a:xfrm>
          <a:prstGeom prst="rect">
            <a:avLst/>
          </a:prstGeom>
          <a:solidFill>
            <a:srgbClr val="0655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15795D6-A9ED-D609-6A0A-C2B73878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70" y="1357955"/>
            <a:ext cx="4505587" cy="2356471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BB8771F-1E81-BD0E-D628-23CFDCDD190D}"/>
              </a:ext>
            </a:extLst>
          </p:cNvPr>
          <p:cNvSpPr txBox="1"/>
          <p:nvPr userDrawn="1"/>
        </p:nvSpPr>
        <p:spPr>
          <a:xfrm>
            <a:off x="6553834" y="5846734"/>
            <a:ext cx="3531907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>
              <a:lnSpc>
                <a:spcPct val="120000"/>
              </a:lnSpc>
              <a:spcAft>
                <a:spcPts val="1000"/>
              </a:spcAft>
            </a:pPr>
            <a:r>
              <a:rPr lang="en-GB" sz="900" dirty="0">
                <a:solidFill>
                  <a:srgbClr val="05557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 project has received funding from the European Union’s Horizon Europe research and innovation programme under Grant Agreement No Project 101060410 and Innovate UK, the UK’s Innovation Agency.</a:t>
            </a:r>
            <a:endParaRPr lang="es-ES" sz="900" dirty="0">
              <a:solidFill>
                <a:srgbClr val="5A5A5A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A854A109-6275-DC5B-3A1F-8CF62736FD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51" y="6035629"/>
            <a:ext cx="1096449" cy="36918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3A3ABDFC-9D06-7194-64FC-851AEC1197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470" y="6054575"/>
            <a:ext cx="567508" cy="383090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D3C1913B-9EF8-47CD-DA3E-92308FF53DB8}"/>
              </a:ext>
            </a:extLst>
          </p:cNvPr>
          <p:cNvGrpSpPr/>
          <p:nvPr userDrawn="1"/>
        </p:nvGrpSpPr>
        <p:grpSpPr>
          <a:xfrm>
            <a:off x="6738163" y="1144246"/>
            <a:ext cx="4923493" cy="3598271"/>
            <a:chOff x="0" y="0"/>
            <a:chExt cx="3255645" cy="2379403"/>
          </a:xfrm>
        </p:grpSpPr>
        <p:pic>
          <p:nvPicPr>
            <p:cNvPr id="3" name="Imagen 2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7187FB75-AEDD-448B-6A83-58C4B01A74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509" y="0"/>
              <a:ext cx="1202690" cy="628650"/>
            </a:xfrm>
            <a:prstGeom prst="rect">
              <a:avLst/>
            </a:prstGeom>
          </p:spPr>
        </p:pic>
        <p:pic>
          <p:nvPicPr>
            <p:cNvPr id="4" name="Imagen 3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7410E951-0DA9-CBA0-FB47-9458389EDA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8800" y="83127"/>
              <a:ext cx="844550" cy="441325"/>
            </a:xfrm>
            <a:prstGeom prst="rect">
              <a:avLst/>
            </a:prstGeom>
          </p:spPr>
        </p:pic>
        <p:pic>
          <p:nvPicPr>
            <p:cNvPr id="5" name="Imagen 4" descr="Texto, 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9284AB2E-084E-672E-29B5-7C7627DA80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706582"/>
              <a:ext cx="1045845" cy="546735"/>
            </a:xfrm>
            <a:prstGeom prst="rect">
              <a:avLst/>
            </a:prstGeom>
          </p:spPr>
        </p:pic>
        <p:pic>
          <p:nvPicPr>
            <p:cNvPr id="6" name="Imagen 5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97747B85-64A4-EF6C-F04E-BB018AC5F9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1490" y="734291"/>
              <a:ext cx="1010920" cy="528320"/>
            </a:xfrm>
            <a:prstGeom prst="rect">
              <a:avLst/>
            </a:prstGeom>
          </p:spPr>
        </p:pic>
        <p:pic>
          <p:nvPicPr>
            <p:cNvPr id="15" name="Imagen 14" descr="Texto&#10;&#10;Descripción generada automáticamente">
              <a:extLst>
                <a:ext uri="{FF2B5EF4-FFF2-40B4-BE49-F238E27FC236}">
                  <a16:creationId xmlns:a16="http://schemas.microsoft.com/office/drawing/2014/main" id="{F17C5C1E-B4E7-4337-5F06-3E9D56A8D8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8400" y="817418"/>
              <a:ext cx="817245" cy="427355"/>
            </a:xfrm>
            <a:prstGeom prst="rect">
              <a:avLst/>
            </a:prstGeom>
          </p:spPr>
        </p:pic>
        <p:pic>
          <p:nvPicPr>
            <p:cNvPr id="16" name="Imagen 15" descr="Forma, Flecha&#10;&#10;Descripción generada automáticamente con confianza media">
              <a:extLst>
                <a:ext uri="{FF2B5EF4-FFF2-40B4-BE49-F238E27FC236}">
                  <a16:creationId xmlns:a16="http://schemas.microsoft.com/office/drawing/2014/main" id="{D5F5ACFE-AF89-3FB2-1604-617A992C3A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272" y="1593273"/>
              <a:ext cx="607060" cy="786130"/>
            </a:xfrm>
            <a:prstGeom prst="rect">
              <a:avLst/>
            </a:prstGeom>
          </p:spPr>
        </p:pic>
        <p:pic>
          <p:nvPicPr>
            <p:cNvPr id="17" name="Imagen 16" descr="Logotipo&#10;&#10;Descripción generada automáticamente">
              <a:extLst>
                <a:ext uri="{FF2B5EF4-FFF2-40B4-BE49-F238E27FC236}">
                  <a16:creationId xmlns:a16="http://schemas.microsoft.com/office/drawing/2014/main" id="{86518AF1-F3A8-300A-D835-62880E303C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6400" y="1773382"/>
              <a:ext cx="1121410" cy="586105"/>
            </a:xfrm>
            <a:prstGeom prst="rect">
              <a:avLst/>
            </a:prstGeom>
          </p:spPr>
        </p:pic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A45600A-57AE-E012-BFFF-E2E992F0DC89}"/>
              </a:ext>
            </a:extLst>
          </p:cNvPr>
          <p:cNvSpPr txBox="1"/>
          <p:nvPr userDrawn="1"/>
        </p:nvSpPr>
        <p:spPr>
          <a:xfrm>
            <a:off x="7743215" y="375218"/>
            <a:ext cx="303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noProof="0" dirty="0">
                <a:solidFill>
                  <a:schemeClr val="accent1"/>
                </a:solidFill>
              </a:rPr>
              <a:t>Consortium members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77F7629-7EA5-D14A-0807-E47CD461C22E}"/>
              </a:ext>
            </a:extLst>
          </p:cNvPr>
          <p:cNvCxnSpPr/>
          <p:nvPr userDrawn="1"/>
        </p:nvCxnSpPr>
        <p:spPr>
          <a:xfrm>
            <a:off x="8186049" y="757272"/>
            <a:ext cx="21721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1899D293-2BD3-4F2C-8FA7-4888F29A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/>
          <a:srcRect b="73602"/>
          <a:stretch/>
        </p:blipFill>
        <p:spPr>
          <a:xfrm>
            <a:off x="557211" y="5133026"/>
            <a:ext cx="5148197" cy="48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3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hit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2CA4E37C-DBA9-2A23-6214-FFF2035E8035}"/>
              </a:ext>
            </a:extLst>
          </p:cNvPr>
          <p:cNvSpPr/>
          <p:nvPr userDrawn="1"/>
        </p:nvSpPr>
        <p:spPr>
          <a:xfrm>
            <a:off x="10070275" y="5605153"/>
            <a:ext cx="2121725" cy="1252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DA0F1DC-5A12-42A2-6C5E-50DD97E84547}"/>
              </a:ext>
            </a:extLst>
          </p:cNvPr>
          <p:cNvSpPr/>
          <p:nvPr userDrawn="1"/>
        </p:nvSpPr>
        <p:spPr>
          <a:xfrm>
            <a:off x="608775" y="5605153"/>
            <a:ext cx="2121725" cy="1252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42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82F5BBC-4AE4-AB3A-A705-3DA08F9CC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modify the title style of the pattern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D2A041-1AAA-FE0C-82FD-BED7ED33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Click to modify the text styles of the pattern
Second level
Third level
Fourth level
Fifth level</a:t>
            </a:r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7A61B333-6F11-8A4A-E41C-9711D2D3E17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435780" y="5816100"/>
            <a:ext cx="1479779" cy="98553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E07639D-C94B-3FAD-D6BB-108B2EE2C2C9}"/>
              </a:ext>
            </a:extLst>
          </p:cNvPr>
          <p:cNvSpPr txBox="1"/>
          <p:nvPr userDrawn="1"/>
        </p:nvSpPr>
        <p:spPr>
          <a:xfrm>
            <a:off x="725466" y="6176963"/>
            <a:ext cx="383790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500" b="1" dirty="0">
                <a:solidFill>
                  <a:srgbClr val="065576"/>
                </a:solidFill>
              </a:rPr>
              <a:t>reusilience.eu        </a:t>
            </a:r>
            <a:r>
              <a:rPr lang="en-GB" sz="1500" b="1" dirty="0">
                <a:solidFill>
                  <a:schemeClr val="accent1"/>
                </a:solidFill>
              </a:rPr>
              <a:t>#FamilyResilience</a:t>
            </a:r>
          </a:p>
          <a:p>
            <a:pPr algn="l"/>
            <a:endParaRPr lang="es-ES" sz="1500" dirty="0">
              <a:solidFill>
                <a:srgbClr val="06557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1C5625-87E8-9A49-B2AF-2C60E805E8EE}"/>
              </a:ext>
            </a:extLst>
          </p:cNvPr>
          <p:cNvSpPr txBox="1"/>
          <p:nvPr userDrawn="1"/>
        </p:nvSpPr>
        <p:spPr>
          <a:xfrm>
            <a:off x="725466" y="6461656"/>
            <a:ext cx="722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00" cap="none" spc="0" normalizeH="0" baseline="0" noProof="0" dirty="0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Final conference for the </a:t>
            </a:r>
            <a:r>
              <a:rPr kumimoji="0" lang="en-GB" sz="1000" b="1" i="0" u="none" strike="noStrike" kern="100" cap="none" spc="0" normalizeH="0" baseline="0" noProof="0" dirty="0" err="1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rEUsilience</a:t>
            </a:r>
            <a:r>
              <a:rPr kumimoji="0" lang="en-GB" sz="1000" b="1" i="0" u="none" strike="noStrike" kern="100" cap="none" spc="0" normalizeH="0" baseline="0" noProof="0" dirty="0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project</a:t>
            </a:r>
            <a:r>
              <a:rPr kumimoji="0" lang="en-GB" sz="1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State of Family Resilience in Europe Today: new evidence to support policy reform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6557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60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1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6557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6557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6557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6557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6557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6557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75235C0-03C5-21D5-4812-CF06FE43053C}"/>
              </a:ext>
            </a:extLst>
          </p:cNvPr>
          <p:cNvSpPr/>
          <p:nvPr/>
        </p:nvSpPr>
        <p:spPr>
          <a:xfrm>
            <a:off x="-35949" y="0"/>
            <a:ext cx="9271572" cy="6356959"/>
          </a:xfrm>
          <a:prstGeom prst="rect">
            <a:avLst/>
          </a:prstGeom>
          <a:solidFill>
            <a:srgbClr val="0655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F17AC7-D8F9-105C-1745-57B3CE8B2A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46946" y="1238877"/>
            <a:ext cx="7145163" cy="2188909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Back to universalism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821C5DE-0993-FB6D-ECC6-68405872DDBB}"/>
              </a:ext>
            </a:extLst>
          </p:cNvPr>
          <p:cNvSpPr/>
          <p:nvPr/>
        </p:nvSpPr>
        <p:spPr>
          <a:xfrm>
            <a:off x="-35949" y="5874706"/>
            <a:ext cx="9269260" cy="1002082"/>
          </a:xfrm>
          <a:prstGeom prst="rect">
            <a:avLst/>
          </a:prstGeom>
          <a:solidFill>
            <a:srgbClr val="09729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1D506CC7-0942-AC96-2780-D5C3D60F1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9373" y="2186398"/>
            <a:ext cx="2529788" cy="1684839"/>
          </a:xfrm>
          <a:prstGeom prst="rect">
            <a:avLst/>
          </a:prstGeom>
        </p:spPr>
      </p:pic>
      <p:pic>
        <p:nvPicPr>
          <p:cNvPr id="9" name="Imagen 8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288BA9CC-D78C-C22E-1D10-1ECD1099ED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3602"/>
          <a:stretch/>
        </p:blipFill>
        <p:spPr>
          <a:xfrm>
            <a:off x="-2312" y="5357453"/>
            <a:ext cx="5148197" cy="489054"/>
          </a:xfrm>
          <a:prstGeom prst="rect">
            <a:avLst/>
          </a:prstGeom>
        </p:spPr>
      </p:pic>
      <p:pic>
        <p:nvPicPr>
          <p:cNvPr id="10" name="Imagen 9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8559CB5C-C4C6-739F-6867-F7921F7BEFA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0925" b="73602"/>
          <a:stretch/>
        </p:blipFill>
        <p:spPr>
          <a:xfrm>
            <a:off x="5164665" y="5366864"/>
            <a:ext cx="4070958" cy="489054"/>
          </a:xfrm>
          <a:prstGeom prst="rect">
            <a:avLst/>
          </a:prstGeom>
        </p:spPr>
      </p:pic>
      <p:pic>
        <p:nvPicPr>
          <p:cNvPr id="12" name="Imagen 11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B5655BF1-28D2-C9D4-D506-5297FE8081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9885" b="49859"/>
          <a:stretch/>
        </p:blipFill>
        <p:spPr>
          <a:xfrm rot="5400000">
            <a:off x="-131513" y="1846055"/>
            <a:ext cx="1856472" cy="1665344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B48B2A4-449E-A586-0149-BBB00D76093A}"/>
              </a:ext>
            </a:extLst>
          </p:cNvPr>
          <p:cNvSpPr txBox="1"/>
          <p:nvPr/>
        </p:nvSpPr>
        <p:spPr>
          <a:xfrm>
            <a:off x="9281135" y="4785849"/>
            <a:ext cx="292274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065576"/>
                </a:solidFill>
              </a:rPr>
              <a:t>reusilience.eu</a:t>
            </a:r>
            <a:endParaRPr lang="es-ES" dirty="0">
              <a:solidFill>
                <a:srgbClr val="065576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77EACBD-5B4F-E618-3085-7CDC6E692EA2}"/>
              </a:ext>
            </a:extLst>
          </p:cNvPr>
          <p:cNvSpPr txBox="1"/>
          <p:nvPr/>
        </p:nvSpPr>
        <p:spPr>
          <a:xfrm>
            <a:off x="9424217" y="6069793"/>
            <a:ext cx="2604944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>
              <a:lnSpc>
                <a:spcPct val="120000"/>
              </a:lnSpc>
              <a:spcAft>
                <a:spcPts val="1000"/>
              </a:spcAft>
            </a:pPr>
            <a:r>
              <a:rPr lang="en-GB" sz="700" dirty="0">
                <a:solidFill>
                  <a:srgbClr val="05557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 project has received funding from the European Union’s Horizon Europe research and innovation programme under Grant Agreement No Project 101060410 and Innovate UK, the UK’s Innovation Agency.</a:t>
            </a:r>
            <a:endParaRPr lang="es-ES" sz="700" dirty="0">
              <a:solidFill>
                <a:srgbClr val="5A5A5A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6F53A9B8-B154-7BDE-DA58-E8363AEC59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937" y="5563886"/>
            <a:ext cx="923112" cy="310820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C3A886E7-60B5-085F-7EC5-886F0201CA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771" y="5587056"/>
            <a:ext cx="466572" cy="31495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EE2F77-17EC-E992-969F-6ED96DE7242E}"/>
              </a:ext>
            </a:extLst>
          </p:cNvPr>
          <p:cNvSpPr txBox="1"/>
          <p:nvPr/>
        </p:nvSpPr>
        <p:spPr>
          <a:xfrm>
            <a:off x="1947529" y="3507038"/>
            <a:ext cx="64877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+mj-lt"/>
              </a:rPr>
              <a:t>Wim Van Lancker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+mj-lt"/>
              </a:rPr>
              <a:t>KU Leuven, Belgium</a:t>
            </a:r>
          </a:p>
          <a:p>
            <a:pPr algn="ctr"/>
            <a:endParaRPr lang="en-GB" sz="2400" b="1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+mj-lt"/>
              </a:rPr>
              <a:t>rEUsilience Final Conference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+mj-lt"/>
              </a:rPr>
              <a:t>27</a:t>
            </a:r>
            <a:r>
              <a:rPr lang="en-GB" sz="2400" b="1" baseline="30000" dirty="0">
                <a:solidFill>
                  <a:schemeClr val="bg1"/>
                </a:solidFill>
                <a:latin typeface="+mj-lt"/>
              </a:rPr>
              <a:t>th</a:t>
            </a:r>
            <a:r>
              <a:rPr lang="en-GB" sz="2400" b="1" dirty="0">
                <a:solidFill>
                  <a:schemeClr val="bg1"/>
                </a:solidFill>
                <a:latin typeface="+mj-lt"/>
              </a:rPr>
              <a:t> June 2025</a:t>
            </a:r>
            <a:endParaRPr lang="nl-BE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71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E20194-C0BC-4F6A-B9C1-7DB770556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One of the longest-standing questions in welfare state research and practice</a:t>
            </a:r>
          </a:p>
          <a:p>
            <a:endParaRPr lang="en-GB" dirty="0"/>
          </a:p>
          <a:p>
            <a:r>
              <a:rPr lang="en-GB" dirty="0"/>
              <a:t>Paradox of redistribution (1998) </a:t>
            </a:r>
          </a:p>
          <a:p>
            <a:endParaRPr lang="en-GB" dirty="0"/>
          </a:p>
          <a:p>
            <a:r>
              <a:rPr lang="en-GB" dirty="0"/>
              <a:t>Yet, universalism got out of fashion </a:t>
            </a:r>
          </a:p>
          <a:p>
            <a:pPr lvl="1"/>
            <a:r>
              <a:rPr lang="en-GB" dirty="0"/>
              <a:t>Move towards targeted policies and services</a:t>
            </a:r>
          </a:p>
          <a:p>
            <a:pPr lvl="1"/>
            <a:r>
              <a:rPr lang="en-GB" dirty="0"/>
              <a:t>Continuous move towards making work pay and encouraging work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ABBDD7F-07B4-0107-9E05-29FF5C9D5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should get what, and why?</a:t>
            </a:r>
          </a:p>
        </p:txBody>
      </p:sp>
    </p:spTree>
    <p:extLst>
      <p:ext uri="{BB962C8B-B14F-4D97-AF65-F5344CB8AC3E}">
        <p14:creationId xmlns:p14="http://schemas.microsoft.com/office/powerpoint/2010/main" val="2996722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DCF76-2F10-5C7A-9EFB-633B6B7EF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Universalism as guiding policy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87899-A49A-7701-92AF-D7384A7BE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rEUsilience research clearly shows that in order to support family resilience, policies should be grafted on the basis of universalism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Support should be available and accessible to all families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09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6">
            <a:extLst>
              <a:ext uri="{FF2B5EF4-FFF2-40B4-BE49-F238E27FC236}">
                <a16:creationId xmlns:a16="http://schemas.microsoft.com/office/drawing/2014/main" id="{8C1CEA5A-0E5D-7534-7C0F-B7C1B018AC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0" y="2742830"/>
            <a:ext cx="6350000" cy="411517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654E4-F593-373D-D59A-84F8FBC09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65459" cy="4351338"/>
          </a:xfrm>
        </p:spPr>
        <p:txBody>
          <a:bodyPr/>
          <a:lstStyle/>
          <a:p>
            <a:pPr marL="0" indent="0" algn="ctr">
              <a:buNone/>
            </a:pPr>
            <a:r>
              <a:rPr lang="nl-BE" sz="2800" i="1" dirty="0"/>
              <a:t>“The </a:t>
            </a:r>
            <a:r>
              <a:rPr lang="nl-BE" sz="2800" i="1" dirty="0" err="1"/>
              <a:t>poor</a:t>
            </a:r>
            <a:r>
              <a:rPr lang="nl-BE" sz="2800" i="1" dirty="0"/>
              <a:t> </a:t>
            </a:r>
            <a:r>
              <a:rPr lang="nl-BE" sz="2800" i="1" dirty="0" err="1"/>
              <a:t>stay</a:t>
            </a:r>
            <a:r>
              <a:rPr lang="nl-BE" sz="2800" i="1" dirty="0"/>
              <a:t> </a:t>
            </a:r>
            <a:r>
              <a:rPr lang="nl-BE" sz="2800" i="1" dirty="0" err="1"/>
              <a:t>poor</a:t>
            </a:r>
            <a:endParaRPr lang="nl-BE" sz="2800" i="1" dirty="0"/>
          </a:p>
          <a:p>
            <a:pPr marL="0" indent="0" algn="ctr">
              <a:buNone/>
            </a:pPr>
            <a:r>
              <a:rPr lang="nl-BE" sz="2800" i="1" dirty="0"/>
              <a:t>The </a:t>
            </a:r>
            <a:r>
              <a:rPr lang="nl-BE" sz="2800" i="1" dirty="0" err="1"/>
              <a:t>rich</a:t>
            </a:r>
            <a:r>
              <a:rPr lang="nl-BE" sz="2800" i="1" dirty="0"/>
              <a:t> get </a:t>
            </a:r>
            <a:r>
              <a:rPr lang="nl-BE" sz="2800" i="1" dirty="0" err="1"/>
              <a:t>rich</a:t>
            </a:r>
            <a:endParaRPr lang="nl-BE" sz="2800" i="1" dirty="0"/>
          </a:p>
          <a:p>
            <a:pPr marL="0" indent="0" algn="ctr">
              <a:buNone/>
            </a:pPr>
            <a:r>
              <a:rPr lang="nl-BE" sz="2800" i="1" dirty="0" err="1"/>
              <a:t>That’s</a:t>
            </a:r>
            <a:r>
              <a:rPr lang="nl-BE" sz="2800" i="1" dirty="0"/>
              <a:t> </a:t>
            </a:r>
            <a:r>
              <a:rPr lang="nl-BE" sz="2800" i="1" dirty="0" err="1"/>
              <a:t>how</a:t>
            </a:r>
            <a:r>
              <a:rPr lang="nl-BE" sz="2800" i="1" dirty="0"/>
              <a:t> </a:t>
            </a:r>
            <a:r>
              <a:rPr lang="nl-BE" sz="2800" i="1" dirty="0" err="1"/>
              <a:t>it</a:t>
            </a:r>
            <a:r>
              <a:rPr lang="nl-BE" sz="2800" i="1" dirty="0"/>
              <a:t> </a:t>
            </a:r>
            <a:r>
              <a:rPr lang="nl-BE" sz="2800" i="1" dirty="0" err="1"/>
              <a:t>goes</a:t>
            </a:r>
            <a:endParaRPr lang="nl-BE" sz="2800" i="1" dirty="0"/>
          </a:p>
          <a:p>
            <a:pPr marL="0" indent="0" algn="ctr">
              <a:buNone/>
            </a:pPr>
            <a:r>
              <a:rPr lang="nl-BE" sz="2800" i="1" dirty="0"/>
              <a:t>Everybody </a:t>
            </a:r>
            <a:r>
              <a:rPr lang="nl-BE" sz="2800" i="1" dirty="0" err="1"/>
              <a:t>knows</a:t>
            </a:r>
            <a:r>
              <a:rPr lang="nl-BE" sz="2800" i="1" dirty="0"/>
              <a:t>”</a:t>
            </a:r>
          </a:p>
          <a:p>
            <a:endParaRPr lang="nl-BE" dirty="0"/>
          </a:p>
          <a:p>
            <a:pPr marL="0" indent="0" algn="ctr">
              <a:buNone/>
            </a:pPr>
            <a:r>
              <a:rPr lang="nl-BE" sz="2000" dirty="0"/>
              <a:t>Leonard Cohen – ‘Everybody </a:t>
            </a:r>
            <a:r>
              <a:rPr lang="nl-BE" sz="2000" dirty="0" err="1"/>
              <a:t>knows</a:t>
            </a:r>
            <a:r>
              <a:rPr lang="nl-BE" sz="2000" dirty="0"/>
              <a:t>’</a:t>
            </a:r>
            <a:endParaRPr lang="en-GB" sz="20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14B6526-3C2A-EF73-1837-39D7BF57E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Matthew effect: the flip side of universalism?</a:t>
            </a:r>
          </a:p>
        </p:txBody>
      </p:sp>
    </p:spTree>
    <p:extLst>
      <p:ext uri="{BB962C8B-B14F-4D97-AF65-F5344CB8AC3E}">
        <p14:creationId xmlns:p14="http://schemas.microsoft.com/office/powerpoint/2010/main" val="2098478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C3A7C-88F5-FD3E-8624-48A6C5BAF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Recalibrating universalism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13E0B-9F53-EA1F-F6E2-FE466E1F8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Universalism does not mean that everyone should get the exact same thing</a:t>
            </a:r>
          </a:p>
          <a:p>
            <a:endParaRPr lang="en-GB" dirty="0"/>
          </a:p>
          <a:p>
            <a:r>
              <a:rPr lang="en-GB" dirty="0"/>
              <a:t>Support should be available and accessible to all families  </a:t>
            </a:r>
          </a:p>
          <a:p>
            <a:r>
              <a:rPr lang="en-GB" dirty="0"/>
              <a:t>Family needs differ</a:t>
            </a:r>
          </a:p>
          <a:p>
            <a:r>
              <a:rPr lang="en-GB" dirty="0"/>
              <a:t>Transition-oriented </a:t>
            </a:r>
          </a:p>
        </p:txBody>
      </p:sp>
    </p:spTree>
    <p:extLst>
      <p:ext uri="{BB962C8B-B14F-4D97-AF65-F5344CB8AC3E}">
        <p14:creationId xmlns:p14="http://schemas.microsoft.com/office/powerpoint/2010/main" val="2421766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DEB65-B6D4-DD1C-0ABA-5201764A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universalism mean for policies to support family resilience?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CD612-03D8-333E-5258-FE4FB2A8A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Financial  support</a:t>
            </a:r>
          </a:p>
          <a:p>
            <a:endParaRPr lang="en-GB" dirty="0"/>
          </a:p>
          <a:p>
            <a:r>
              <a:rPr lang="en-GB" dirty="0"/>
              <a:t>Support with family-based transitions</a:t>
            </a:r>
          </a:p>
          <a:p>
            <a:endParaRPr lang="en-GB" dirty="0"/>
          </a:p>
          <a:p>
            <a:r>
              <a:rPr lang="en-GB" dirty="0"/>
              <a:t>Service support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537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DDE3C1-59D2-8F30-385E-7E7C241AB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Going back to the roots of universalism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737475-311E-962F-BA3E-9C633C817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give</a:t>
            </a:r>
            <a:r>
              <a:rPr lang="es-ES" dirty="0"/>
              <a:t> </a:t>
            </a:r>
            <a:r>
              <a:rPr lang="es-ES" dirty="0" err="1"/>
              <a:t>everyone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</a:t>
            </a:r>
            <a:r>
              <a:rPr lang="es-ES" dirty="0" err="1"/>
              <a:t>kind</a:t>
            </a:r>
            <a:r>
              <a:rPr lang="es-ES" dirty="0"/>
              <a:t> of </a:t>
            </a:r>
            <a:r>
              <a:rPr lang="es-ES" dirty="0" err="1"/>
              <a:t>support</a:t>
            </a:r>
            <a:r>
              <a:rPr lang="es-ES" dirty="0"/>
              <a:t> </a:t>
            </a:r>
          </a:p>
          <a:p>
            <a:endParaRPr lang="es-ES" dirty="0"/>
          </a:p>
          <a:p>
            <a:r>
              <a:rPr lang="es-ES" dirty="0" err="1"/>
              <a:t>But</a:t>
            </a:r>
            <a:r>
              <a:rPr lang="es-ES" dirty="0"/>
              <a:t> </a:t>
            </a:r>
            <a:r>
              <a:rPr lang="es-ES" dirty="0" err="1"/>
              <a:t>because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allows</a:t>
            </a:r>
            <a:r>
              <a:rPr lang="es-ES" dirty="0"/>
              <a:t> </a:t>
            </a:r>
            <a:r>
              <a:rPr lang="es-ES" dirty="0" err="1"/>
              <a:t>one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take</a:t>
            </a:r>
            <a:r>
              <a:rPr lang="es-ES" dirty="0"/>
              <a:t> care </a:t>
            </a:r>
            <a:r>
              <a:rPr lang="es-ES" dirty="0" err="1"/>
              <a:t>needs</a:t>
            </a:r>
            <a:r>
              <a:rPr lang="es-ES" dirty="0"/>
              <a:t> and labor </a:t>
            </a:r>
            <a:r>
              <a:rPr lang="es-ES" dirty="0" err="1"/>
              <a:t>market</a:t>
            </a:r>
            <a:r>
              <a:rPr lang="es-ES" dirty="0"/>
              <a:t> </a:t>
            </a:r>
            <a:r>
              <a:rPr lang="es-ES" dirty="0" err="1"/>
              <a:t>risk</a:t>
            </a:r>
            <a:r>
              <a:rPr lang="es-ES" dirty="0"/>
              <a:t>  </a:t>
            </a:r>
            <a:r>
              <a:rPr lang="es-ES" dirty="0" err="1"/>
              <a:t>seriously</a:t>
            </a:r>
            <a:r>
              <a:rPr lang="es-ES" dirty="0"/>
              <a:t> 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3761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841126-2862-97D7-EA92-7617530A7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940" y="1060584"/>
            <a:ext cx="3942831" cy="1325563"/>
          </a:xfrm>
        </p:spPr>
        <p:txBody>
          <a:bodyPr>
            <a:normAutofit/>
          </a:bodyPr>
          <a:lstStyle/>
          <a:p>
            <a:r>
              <a:rPr lang="en-GB" sz="6000" dirty="0"/>
              <a:t>Thank you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71898734-F316-F389-A1BC-5F64CA0F47C8}"/>
              </a:ext>
            </a:extLst>
          </p:cNvPr>
          <p:cNvSpPr txBox="1">
            <a:spLocks/>
          </p:cNvSpPr>
          <p:nvPr/>
        </p:nvSpPr>
        <p:spPr>
          <a:xfrm>
            <a:off x="1175545" y="3287501"/>
            <a:ext cx="39428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500" dirty="0"/>
              <a:t>Wim Van Lancker</a:t>
            </a:r>
          </a:p>
          <a:p>
            <a:r>
              <a:rPr lang="en-GB" sz="2500" dirty="0"/>
              <a:t>KU Leuven, Belgium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AE97228-A61F-AF1A-0F7A-67962B2F88E0}"/>
              </a:ext>
            </a:extLst>
          </p:cNvPr>
          <p:cNvSpPr txBox="1"/>
          <p:nvPr/>
        </p:nvSpPr>
        <p:spPr>
          <a:xfrm>
            <a:off x="2315689" y="2671948"/>
            <a:ext cx="166254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b="1" dirty="0">
                <a:solidFill>
                  <a:schemeClr val="bg1"/>
                </a:solidFill>
              </a:rPr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19773944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rEUsilience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65576"/>
      </a:accent1>
      <a:accent2>
        <a:srgbClr val="09719D"/>
      </a:accent2>
      <a:accent3>
        <a:srgbClr val="3AAA34"/>
      </a:accent3>
      <a:accent4>
        <a:srgbClr val="FFC000"/>
      </a:accent4>
      <a:accent5>
        <a:srgbClr val="EA5B0C"/>
      </a:accent5>
      <a:accent6>
        <a:srgbClr val="BE1622"/>
      </a:accent6>
      <a:hlink>
        <a:srgbClr val="09719D"/>
      </a:hlink>
      <a:folHlink>
        <a:srgbClr val="06557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3CD0C3-B8C8-4130-B54C-12F981B2E237}" vid="{4DA8A9A7-1696-424E-920E-65AA1337BB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00e469-5b7b-4b9b-85b9-962f9698d994" xsi:nil="true"/>
    <lcf76f155ced4ddcb4097134ff3c332f xmlns="461d6b92-a401-45b5-8184-99016de358d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58F7979E00BA48AE1122FC0FE048E5" ma:contentTypeVersion="14" ma:contentTypeDescription="Crée un document." ma:contentTypeScope="" ma:versionID="e7ebd999c8425d65cffe783d83efdebe">
  <xsd:schema xmlns:xsd="http://www.w3.org/2001/XMLSchema" xmlns:xs="http://www.w3.org/2001/XMLSchema" xmlns:p="http://schemas.microsoft.com/office/2006/metadata/properties" xmlns:ns2="461d6b92-a401-45b5-8184-99016de358d1" xmlns:ns3="5200e469-5b7b-4b9b-85b9-962f9698d994" targetNamespace="http://schemas.microsoft.com/office/2006/metadata/properties" ma:root="true" ma:fieldsID="ee938bceac136f83787ef21716ad7aae" ns2:_="" ns3:_="">
    <xsd:import namespace="461d6b92-a401-45b5-8184-99016de358d1"/>
    <xsd:import namespace="5200e469-5b7b-4b9b-85b9-962f9698d9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d6b92-a401-45b5-8184-99016de35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444da484-3d94-41e9-bcfe-1d6e31fc83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0e469-5b7b-4b9b-85b9-962f9698d99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bd49e1a-2cad-4938-946d-b872ae929c6d}" ma:internalName="TaxCatchAll" ma:showField="CatchAllData" ma:web="5200e469-5b7b-4b9b-85b9-962f9698d9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89A3F6-5F8A-44FC-BBF4-4206B852B81B}">
  <ds:schemaRefs>
    <ds:schemaRef ds:uri="http://schemas.microsoft.com/office/2006/metadata/properties"/>
    <ds:schemaRef ds:uri="http://schemas.microsoft.com/office/infopath/2007/PartnerControls"/>
    <ds:schemaRef ds:uri="5200e469-5b7b-4b9b-85b9-962f9698d994"/>
    <ds:schemaRef ds:uri="461d6b92-a401-45b5-8184-99016de358d1"/>
  </ds:schemaRefs>
</ds:datastoreItem>
</file>

<file path=customXml/itemProps2.xml><?xml version="1.0" encoding="utf-8"?>
<ds:datastoreItem xmlns:ds="http://schemas.openxmlformats.org/officeDocument/2006/customXml" ds:itemID="{8D22AD69-B019-4CE2-921E-4C7F3A63D4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1d6b92-a401-45b5-8184-99016de358d1"/>
    <ds:schemaRef ds:uri="5200e469-5b7b-4b9b-85b9-962f9698d9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9A1096-E433-42B4-864F-6513744233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rEUsilience_Final_Conference_Template</Template>
  <TotalTime>0</TotalTime>
  <Words>518</Words>
  <Application>Microsoft Office PowerPoint</Application>
  <PresentationFormat>Widescreen</PresentationFormat>
  <Paragraphs>71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Times New Roman</vt:lpstr>
      <vt:lpstr>Tema de Office</vt:lpstr>
      <vt:lpstr>Back to universalism</vt:lpstr>
      <vt:lpstr>Who should get what, and why?</vt:lpstr>
      <vt:lpstr>Universalism as guiding policy principle</vt:lpstr>
      <vt:lpstr>Matthew effect: the flip side of universalism?</vt:lpstr>
      <vt:lpstr>Recalibrating universalism</vt:lpstr>
      <vt:lpstr>What does universalism mean for policies to support family resilience?</vt:lpstr>
      <vt:lpstr>Going back to the roots of universalism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Roosmarie Verberckmoes</dc:creator>
  <cp:lastModifiedBy>Wim Van Lancker</cp:lastModifiedBy>
  <cp:revision>2</cp:revision>
  <dcterms:created xsi:type="dcterms:W3CDTF">2025-06-05T08:35:25Z</dcterms:created>
  <dcterms:modified xsi:type="dcterms:W3CDTF">2025-06-26T14:47:13Z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0x0101005058F7979E00BA48AE1122FC0FE048E5</vt:lpwstr>
  </property>
  <property fmtid="{D5CDD505-2E9C-101B-9397-08002B2CF9AE}" pid="3" name="MediaServiceImageTags">
    <vt:lpwstr/>
  </property>
</Properties>
</file>