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6" r:id="rId5"/>
    <p:sldId id="277" r:id="rId6"/>
    <p:sldId id="278" r:id="rId7"/>
    <p:sldId id="279" r:id="rId8"/>
    <p:sldId id="280" r:id="rId9"/>
    <p:sldId id="281" r:id="rId10"/>
    <p:sldId id="284" r:id="rId11"/>
    <p:sldId id="285" r:id="rId12"/>
    <p:sldId id="287" r:id="rId13"/>
    <p:sldId id="286" r:id="rId14"/>
    <p:sldId id="283" r:id="rId15"/>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5576"/>
    <a:srgbClr val="0972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158939-73D9-48DB-B01E-BEBE71FBFD64}" v="1" dt="2025-07-28T08:12:07.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4300" autoAdjust="0"/>
  </p:normalViewPr>
  <p:slideViewPr>
    <p:cSldViewPr snapToGrid="0">
      <p:cViewPr varScale="1">
        <p:scale>
          <a:sx n="68" d="100"/>
          <a:sy n="68" d="100"/>
        </p:scale>
        <p:origin x="552" y="68"/>
      </p:cViewPr>
      <p:guideLst/>
    </p:cSldViewPr>
  </p:slideViewPr>
  <p:outlineViewPr>
    <p:cViewPr>
      <p:scale>
        <a:sx n="33" d="100"/>
        <a:sy n="33" d="100"/>
      </p:scale>
      <p:origin x="0" y="-964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Gosme" userId="be39fbea-eea1-49e1-a089-e2f7989643fd" providerId="ADAL" clId="{4D8E7344-170E-4450-A410-C99C81653670}"/>
    <pc:docChg chg="custSel addSld delSld modSld sldOrd">
      <pc:chgData name="Elizabeth Gosme" userId="be39fbea-eea1-49e1-a089-e2f7989643fd" providerId="ADAL" clId="{4D8E7344-170E-4450-A410-C99C81653670}" dt="2025-06-23T07:53:47.371" v="3370" actId="20577"/>
      <pc:docMkLst>
        <pc:docMk/>
      </pc:docMkLst>
      <pc:sldChg chg="modSp mod">
        <pc:chgData name="Elizabeth Gosme" userId="be39fbea-eea1-49e1-a089-e2f7989643fd" providerId="ADAL" clId="{4D8E7344-170E-4450-A410-C99C81653670}" dt="2025-06-22T14:44:44.088" v="2932" actId="20577"/>
        <pc:sldMkLst>
          <pc:docMk/>
          <pc:sldMk cId="331719471" sldId="256"/>
        </pc:sldMkLst>
      </pc:sldChg>
      <pc:sldChg chg="del">
        <pc:chgData name="Elizabeth Gosme" userId="be39fbea-eea1-49e1-a089-e2f7989643fd" providerId="ADAL" clId="{4D8E7344-170E-4450-A410-C99C81653670}" dt="2025-06-22T07:43:37.922" v="0" actId="47"/>
        <pc:sldMkLst>
          <pc:docMk/>
          <pc:sldMk cId="3987071476" sldId="261"/>
        </pc:sldMkLst>
      </pc:sldChg>
      <pc:sldChg chg="del">
        <pc:chgData name="Elizabeth Gosme" userId="be39fbea-eea1-49e1-a089-e2f7989643fd" providerId="ADAL" clId="{4D8E7344-170E-4450-A410-C99C81653670}" dt="2025-06-22T07:43:37.922" v="0" actId="47"/>
        <pc:sldMkLst>
          <pc:docMk/>
          <pc:sldMk cId="2052305487" sldId="266"/>
        </pc:sldMkLst>
      </pc:sldChg>
      <pc:sldChg chg="del">
        <pc:chgData name="Elizabeth Gosme" userId="be39fbea-eea1-49e1-a089-e2f7989643fd" providerId="ADAL" clId="{4D8E7344-170E-4450-A410-C99C81653670}" dt="2025-06-22T07:43:37.922" v="0" actId="47"/>
        <pc:sldMkLst>
          <pc:docMk/>
          <pc:sldMk cId="3800014887" sldId="268"/>
        </pc:sldMkLst>
      </pc:sldChg>
      <pc:sldChg chg="del">
        <pc:chgData name="Elizabeth Gosme" userId="be39fbea-eea1-49e1-a089-e2f7989643fd" providerId="ADAL" clId="{4D8E7344-170E-4450-A410-C99C81653670}" dt="2025-06-22T07:43:37.922" v="0" actId="47"/>
        <pc:sldMkLst>
          <pc:docMk/>
          <pc:sldMk cId="2168186698" sldId="269"/>
        </pc:sldMkLst>
      </pc:sldChg>
      <pc:sldChg chg="del">
        <pc:chgData name="Elizabeth Gosme" userId="be39fbea-eea1-49e1-a089-e2f7989643fd" providerId="ADAL" clId="{4D8E7344-170E-4450-A410-C99C81653670}" dt="2025-06-22T07:43:37.922" v="0" actId="47"/>
        <pc:sldMkLst>
          <pc:docMk/>
          <pc:sldMk cId="3175994837" sldId="270"/>
        </pc:sldMkLst>
      </pc:sldChg>
      <pc:sldChg chg="del">
        <pc:chgData name="Elizabeth Gosme" userId="be39fbea-eea1-49e1-a089-e2f7989643fd" providerId="ADAL" clId="{4D8E7344-170E-4450-A410-C99C81653670}" dt="2025-06-22T07:43:37.922" v="0" actId="47"/>
        <pc:sldMkLst>
          <pc:docMk/>
          <pc:sldMk cId="2314016917" sldId="271"/>
        </pc:sldMkLst>
      </pc:sldChg>
      <pc:sldChg chg="del">
        <pc:chgData name="Elizabeth Gosme" userId="be39fbea-eea1-49e1-a089-e2f7989643fd" providerId="ADAL" clId="{4D8E7344-170E-4450-A410-C99C81653670}" dt="2025-06-22T07:43:37.922" v="0" actId="47"/>
        <pc:sldMkLst>
          <pc:docMk/>
          <pc:sldMk cId="1497874859" sldId="272"/>
        </pc:sldMkLst>
      </pc:sldChg>
      <pc:sldChg chg="del">
        <pc:chgData name="Elizabeth Gosme" userId="be39fbea-eea1-49e1-a089-e2f7989643fd" providerId="ADAL" clId="{4D8E7344-170E-4450-A410-C99C81653670}" dt="2025-06-22T07:43:37.922" v="0" actId="47"/>
        <pc:sldMkLst>
          <pc:docMk/>
          <pc:sldMk cId="941299467" sldId="273"/>
        </pc:sldMkLst>
      </pc:sldChg>
      <pc:sldChg chg="del">
        <pc:chgData name="Elizabeth Gosme" userId="be39fbea-eea1-49e1-a089-e2f7989643fd" providerId="ADAL" clId="{4D8E7344-170E-4450-A410-C99C81653670}" dt="2025-06-22T07:43:37.922" v="0" actId="47"/>
        <pc:sldMkLst>
          <pc:docMk/>
          <pc:sldMk cId="1222024779" sldId="275"/>
        </pc:sldMkLst>
      </pc:sldChg>
      <pc:sldChg chg="del">
        <pc:chgData name="Elizabeth Gosme" userId="be39fbea-eea1-49e1-a089-e2f7989643fd" providerId="ADAL" clId="{4D8E7344-170E-4450-A410-C99C81653670}" dt="2025-06-22T07:43:37.922" v="0" actId="47"/>
        <pc:sldMkLst>
          <pc:docMk/>
          <pc:sldMk cId="2303868232" sldId="276"/>
        </pc:sldMkLst>
      </pc:sldChg>
      <pc:sldChg chg="modSp mod">
        <pc:chgData name="Elizabeth Gosme" userId="be39fbea-eea1-49e1-a089-e2f7989643fd" providerId="ADAL" clId="{4D8E7344-170E-4450-A410-C99C81653670}" dt="2025-06-22T14:45:06.702" v="2953" actId="20577"/>
        <pc:sldMkLst>
          <pc:docMk/>
          <pc:sldMk cId="4052479990" sldId="277"/>
        </pc:sldMkLst>
      </pc:sldChg>
      <pc:sldChg chg="modSp mod">
        <pc:chgData name="Elizabeth Gosme" userId="be39fbea-eea1-49e1-a089-e2f7989643fd" providerId="ADAL" clId="{4D8E7344-170E-4450-A410-C99C81653670}" dt="2025-06-22T08:13:21.249" v="434" actId="20577"/>
        <pc:sldMkLst>
          <pc:docMk/>
          <pc:sldMk cId="4059751209" sldId="278"/>
        </pc:sldMkLst>
      </pc:sldChg>
      <pc:sldChg chg="modSp mod">
        <pc:chgData name="Elizabeth Gosme" userId="be39fbea-eea1-49e1-a089-e2f7989643fd" providerId="ADAL" clId="{4D8E7344-170E-4450-A410-C99C81653670}" dt="2025-06-22T08:15:50.876" v="453" actId="20577"/>
        <pc:sldMkLst>
          <pc:docMk/>
          <pc:sldMk cId="2482850487" sldId="279"/>
        </pc:sldMkLst>
      </pc:sldChg>
      <pc:sldChg chg="modSp mod">
        <pc:chgData name="Elizabeth Gosme" userId="be39fbea-eea1-49e1-a089-e2f7989643fd" providerId="ADAL" clId="{4D8E7344-170E-4450-A410-C99C81653670}" dt="2025-06-23T07:53:47.371" v="3370" actId="20577"/>
        <pc:sldMkLst>
          <pc:docMk/>
          <pc:sldMk cId="572949728" sldId="280"/>
        </pc:sldMkLst>
      </pc:sldChg>
      <pc:sldChg chg="modSp mod">
        <pc:chgData name="Elizabeth Gosme" userId="be39fbea-eea1-49e1-a089-e2f7989643fd" providerId="ADAL" clId="{4D8E7344-170E-4450-A410-C99C81653670}" dt="2025-06-22T15:06:41.187" v="3034" actId="20577"/>
        <pc:sldMkLst>
          <pc:docMk/>
          <pc:sldMk cId="2192514182" sldId="281"/>
        </pc:sldMkLst>
      </pc:sldChg>
      <pc:sldChg chg="addSp delSp modSp mod">
        <pc:chgData name="Elizabeth Gosme" userId="be39fbea-eea1-49e1-a089-e2f7989643fd" providerId="ADAL" clId="{4D8E7344-170E-4450-A410-C99C81653670}" dt="2025-06-22T08:22:39.880" v="1131" actId="255"/>
        <pc:sldMkLst>
          <pc:docMk/>
          <pc:sldMk cId="682401914" sldId="283"/>
        </pc:sldMkLst>
      </pc:sldChg>
      <pc:sldChg chg="modSp add mod">
        <pc:chgData name="Elizabeth Gosme" userId="be39fbea-eea1-49e1-a089-e2f7989643fd" providerId="ADAL" clId="{4D8E7344-170E-4450-A410-C99C81653670}" dt="2025-06-22T11:25:49.086" v="1628" actId="113"/>
        <pc:sldMkLst>
          <pc:docMk/>
          <pc:sldMk cId="70246779" sldId="284"/>
        </pc:sldMkLst>
      </pc:sldChg>
      <pc:sldChg chg="modSp add mod ord">
        <pc:chgData name="Elizabeth Gosme" userId="be39fbea-eea1-49e1-a089-e2f7989643fd" providerId="ADAL" clId="{4D8E7344-170E-4450-A410-C99C81653670}" dt="2025-06-22T15:20:52.889" v="3062" actId="20577"/>
        <pc:sldMkLst>
          <pc:docMk/>
          <pc:sldMk cId="1928346321" sldId="285"/>
        </pc:sldMkLst>
      </pc:sldChg>
      <pc:sldChg chg="modSp add mod">
        <pc:chgData name="Elizabeth Gosme" userId="be39fbea-eea1-49e1-a089-e2f7989643fd" providerId="ADAL" clId="{4D8E7344-170E-4450-A410-C99C81653670}" dt="2025-06-22T17:23:42.097" v="3284" actId="255"/>
        <pc:sldMkLst>
          <pc:docMk/>
          <pc:sldMk cId="2277049731" sldId="286"/>
        </pc:sldMkLst>
      </pc:sldChg>
      <pc:sldChg chg="modSp add mod">
        <pc:chgData name="Elizabeth Gosme" userId="be39fbea-eea1-49e1-a089-e2f7989643fd" providerId="ADAL" clId="{4D8E7344-170E-4450-A410-C99C81653670}" dt="2025-06-22T16:53:04.804" v="3063" actId="20577"/>
        <pc:sldMkLst>
          <pc:docMk/>
          <pc:sldMk cId="85794054" sldId="287"/>
        </pc:sldMkLst>
      </pc:sldChg>
    </pc:docChg>
  </pc:docChgLst>
  <pc:docChgLst>
    <pc:chgData name="Roosmarie Verberckmoes" userId="GF1pa18GPDdDLrSz6YLSg4LUHQ9haJPL9kACuNcA4qA=" providerId="None" clId="Web-{FC158939-73D9-48DB-B01E-BEBE71FBFD64}"/>
    <pc:docChg chg="modSld">
      <pc:chgData name="Roosmarie Verberckmoes" userId="GF1pa18GPDdDLrSz6YLSg4LUHQ9haJPL9kACuNcA4qA=" providerId="None" clId="Web-{FC158939-73D9-48DB-B01E-BEBE71FBFD64}" dt="2025-07-28T08:12:07.351" v="0" actId="20577"/>
      <pc:docMkLst>
        <pc:docMk/>
      </pc:docMkLst>
      <pc:sldChg chg="modSp">
        <pc:chgData name="Roosmarie Verberckmoes" userId="GF1pa18GPDdDLrSz6YLSg4LUHQ9haJPL9kACuNcA4qA=" providerId="None" clId="Web-{FC158939-73D9-48DB-B01E-BEBE71FBFD64}" dt="2025-07-28T08:12:07.351" v="0" actId="20577"/>
        <pc:sldMkLst>
          <pc:docMk/>
          <pc:sldMk cId="2482850487" sldId="279"/>
        </pc:sldMkLst>
        <pc:spChg chg="mod">
          <ac:chgData name="Roosmarie Verberckmoes" userId="GF1pa18GPDdDLrSz6YLSg4LUHQ9haJPL9kACuNcA4qA=" providerId="None" clId="Web-{FC158939-73D9-48DB-B01E-BEBE71FBFD64}" dt="2025-07-28T08:12:07.351" v="0" actId="20577"/>
          <ac:spMkLst>
            <pc:docMk/>
            <pc:sldMk cId="2482850487" sldId="279"/>
            <ac:spMk id="6" creationId="{750B8A79-2FA0-4FFC-BA22-E98F51A063B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BAEDE10-6A33-632B-03CA-F298BB29D8B4}"/>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1546BCB0-5B5B-E648-E12D-9E255B4FAE76}"/>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514A8E7-E88F-6445-9E3F-BEB957C59FFB}" type="datetimeFigureOut">
              <a:rPr lang="es-ES" smtClean="0"/>
              <a:t>28/07/2025</a:t>
            </a:fld>
            <a:endParaRPr lang="es-ES"/>
          </a:p>
        </p:txBody>
      </p:sp>
      <p:sp>
        <p:nvSpPr>
          <p:cNvPr id="4" name="Marcador de pie de página 3">
            <a:extLst>
              <a:ext uri="{FF2B5EF4-FFF2-40B4-BE49-F238E27FC236}">
                <a16:creationId xmlns:a16="http://schemas.microsoft.com/office/drawing/2014/main" id="{591A9CCF-8D82-8185-409E-8430216A38A6}"/>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14EDE7EC-ADA8-627F-6B13-B8B17556FB2E}"/>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E9C75E6-D6D4-5A44-9E3E-C23FD1A95476}" type="slidenum">
              <a:rPr lang="es-ES" smtClean="0"/>
              <a:t>‹#›</a:t>
            </a:fld>
            <a:endParaRPr lang="es-ES"/>
          </a:p>
        </p:txBody>
      </p:sp>
    </p:spTree>
    <p:extLst>
      <p:ext uri="{BB962C8B-B14F-4D97-AF65-F5344CB8AC3E}">
        <p14:creationId xmlns:p14="http://schemas.microsoft.com/office/powerpoint/2010/main" val="4269364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E37EE1E-EA6D-43E1-924D-B34E497841F0}" type="datetimeFigureOut">
              <a:rPr lang="en-GB" smtClean="0"/>
              <a:t>28/07/2025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8ACA474-47E2-4CA1-B13E-C666B97B0537}" type="slidenum">
              <a:rPr lang="en-GB" smtClean="0"/>
              <a:t>‹#›</a:t>
            </a:fld>
            <a:endParaRPr lang="en-GB"/>
          </a:p>
        </p:txBody>
      </p:sp>
    </p:spTree>
    <p:extLst>
      <p:ext uri="{BB962C8B-B14F-4D97-AF65-F5344CB8AC3E}">
        <p14:creationId xmlns:p14="http://schemas.microsoft.com/office/powerpoint/2010/main" val="3652621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ommission.europa.eu/strategy-and-policy/eu-budget/long-term-eu-budget/2021-2027_e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uroparl.europa.eu/factsheets/en/sheet/53/european-social-fund"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european-social-fund-plus.ec.europa.eu/en/news/child-guarantee-esf-support" TargetMode="External"/><Relationship Id="rId5" Type="http://schemas.openxmlformats.org/officeDocument/2006/relationships/hyperlink" Target="https://european-social-fund-plus.ec.europa.eu/en/news/esf-implements-new-european-care-strategy" TargetMode="External"/><Relationship Id="rId4" Type="http://schemas.openxmlformats.org/officeDocument/2006/relationships/hyperlink" Target="https://socialinnovationplus.eu/cop/social-inclusio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c.europa.eu/regional_policy/in-your-country/managing-authorities/germany_e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 everyone. These breakouts are focusing on EU-level recommendations moving forward. One focuses o</a:t>
            </a:r>
            <a:r>
              <a:rPr lang="en-GB" baseline="0" dirty="0"/>
              <a:t>n EU statistics and data collection, one focuses on policy-making through peer review and exchange across countries, and ours focuses on EU funding.</a:t>
            </a:r>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1</a:t>
            </a:fld>
            <a:endParaRPr lang="en-GB"/>
          </a:p>
        </p:txBody>
      </p:sp>
    </p:spTree>
    <p:extLst>
      <p:ext uri="{BB962C8B-B14F-4D97-AF65-F5344CB8AC3E}">
        <p14:creationId xmlns:p14="http://schemas.microsoft.com/office/powerpoint/2010/main" val="1695194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final part</a:t>
            </a:r>
            <a:r>
              <a:rPr lang="en-GB" baseline="0" dirty="0"/>
              <a:t> of the </a:t>
            </a:r>
            <a:r>
              <a:rPr lang="en-GB" baseline="0" dirty="0" err="1"/>
              <a:t>rEUsilience</a:t>
            </a:r>
            <a:r>
              <a:rPr lang="en-GB" baseline="0" dirty="0"/>
              <a:t> guidance provides </a:t>
            </a:r>
            <a:r>
              <a:rPr lang="en-GB" sz="1200" kern="1200" dirty="0">
                <a:solidFill>
                  <a:schemeClr val="tx1"/>
                </a:solidFill>
                <a:effectLst/>
                <a:latin typeface="+mn-lt"/>
                <a:ea typeface="+mn-ea"/>
                <a:cs typeface="+mn-cs"/>
              </a:rPr>
              <a:t>a step-by-step checklist on how to use this information and to engage with the ESF+ at national and regional level. </a:t>
            </a:r>
            <a:br>
              <a:rPr lang="en-GB" sz="1200" kern="1200" dirty="0">
                <a:solidFill>
                  <a:schemeClr val="tx1"/>
                </a:solidFill>
                <a:effectLst/>
                <a:latin typeface="+mn-lt"/>
                <a:ea typeface="+mn-ea"/>
                <a:cs typeface="+mn-cs"/>
              </a:rPr>
            </a:b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ESF+ funding is typically awarded on a project-by-project basis to public authorities which work closely with third sector organisations like civil society. Or public</a:t>
            </a:r>
            <a:r>
              <a:rPr lang="en-GB" sz="1200" kern="1200" baseline="0" dirty="0">
                <a:solidFill>
                  <a:schemeClr val="tx1"/>
                </a:solidFill>
                <a:effectLst/>
                <a:latin typeface="+mn-lt"/>
                <a:ea typeface="+mn-ea"/>
                <a:cs typeface="+mn-cs"/>
              </a:rPr>
              <a:t> agencies can be tasked to manage a stream of funds and issue calls.</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Step 1: Understand key </a:t>
            </a:r>
            <a:r>
              <a:rPr lang="en-GB" sz="1200" b="1" dirty="0"/>
              <a:t>ingredients of an ESF+ project application</a:t>
            </a:r>
            <a:r>
              <a:rPr lang="en-GB" sz="1200" b="0" dirty="0"/>
              <a:t>.</a:t>
            </a:r>
            <a:r>
              <a:rPr lang="en-GB" sz="1200" dirty="0"/>
              <a:t> Each call for applications has different formats (there is no harmonised format across the EU for this), but there are key elements for</a:t>
            </a:r>
            <a:r>
              <a:rPr lang="en-GB" sz="1200" baseline="0" dirty="0"/>
              <a:t> all ESF+ actions</a:t>
            </a:r>
            <a:r>
              <a:rPr lang="en-GB" sz="1200" dirty="0"/>
              <a:t>: evidence of the needs, clear target group, overarching goals and how they impact</a:t>
            </a:r>
            <a:r>
              <a:rPr lang="en-GB" sz="1200" baseline="0" dirty="0"/>
              <a:t> communities</a:t>
            </a:r>
            <a:r>
              <a:rPr lang="en-GB" sz="1200" dirty="0"/>
              <a:t>, description of activities, strong</a:t>
            </a:r>
            <a:r>
              <a:rPr lang="en-GB" sz="1200" baseline="0" dirty="0"/>
              <a:t> l</a:t>
            </a:r>
            <a:r>
              <a:rPr lang="en-GB" sz="1200" dirty="0"/>
              <a:t>ink to ESF+ priorities, highlight</a:t>
            </a:r>
            <a:r>
              <a:rPr lang="en-GB" sz="1200" baseline="0" dirty="0"/>
              <a:t> </a:t>
            </a:r>
            <a:r>
              <a:rPr lang="en-GB" sz="1200" dirty="0"/>
              <a:t>results of the action</a:t>
            </a: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Step 2: Study the needs of families in a given community and define the target group. </a:t>
            </a:r>
            <a:r>
              <a:rPr lang="en-GB" sz="1200" dirty="0"/>
              <a:t>An important starting point is to conduct a study, mapping or survey of the needs of families in a local authority, region, country. This provides evidence of the need for funding to address challenges.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Step 3: Check priorities of the ESF+ operational programmes. </a:t>
            </a:r>
            <a:r>
              <a:rPr lang="en-GB" sz="1200" dirty="0"/>
              <a:t>Some countries have national operational programmes for the ESF+, while others have operational programmes for each region in the country.</a:t>
            </a:r>
            <a:r>
              <a:rPr lang="en-GB" sz="1200" baseline="0" dirty="0"/>
              <a:t> </a:t>
            </a:r>
            <a:r>
              <a:rPr lang="en-GB" sz="1200" kern="1200" dirty="0">
                <a:solidFill>
                  <a:schemeClr val="tx1"/>
                </a:solidFill>
                <a:effectLst/>
                <a:latin typeface="+mn-lt"/>
                <a:ea typeface="+mn-ea"/>
                <a:cs typeface="+mn-cs"/>
              </a:rPr>
              <a:t>While some countries or regions explicitly make family support (including family centres) a strategic priority, other countries will refer to families as a target group or will focus on other target groups without mentioning the family environment (e.g. children or adults at risk of poverty).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GB" sz="1200" b="1" dirty="0"/>
              <a:t>Step 4</a:t>
            </a:r>
            <a:r>
              <a:rPr lang="en-GB" sz="1200" b="1" baseline="0" dirty="0"/>
              <a:t> is to ensure a link between</a:t>
            </a:r>
            <a:r>
              <a:rPr lang="en-GB" sz="1200" b="1" dirty="0"/>
              <a:t> local ESF+ projects and European networks and priorities. </a:t>
            </a:r>
            <a:r>
              <a:rPr lang="en-GB" sz="1200" kern="1200" dirty="0">
                <a:solidFill>
                  <a:schemeClr val="tx1"/>
                </a:solidFill>
                <a:effectLst/>
                <a:latin typeface="+mn-lt"/>
                <a:ea typeface="+mn-ea"/>
                <a:cs typeface="+mn-cs"/>
              </a:rPr>
              <a:t>Since the ESF+ is a European fund, it is important to give a strong European dimension to local projects and programmes. This can be done by showing how the programme links to good practices discussed by European networks; or by making clear links between the ESF+ action and European political objectives and frameworks like the European Pillar of Social Rights or the European Child Guarantee.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pPr algn="just">
              <a:lnSpc>
                <a:spcPct val="100000"/>
              </a:lnSpc>
              <a:spcBef>
                <a:spcPts val="0"/>
              </a:spcBef>
            </a:pPr>
            <a:r>
              <a:rPr lang="en-GB" sz="1200" b="1" dirty="0"/>
              <a:t>Step 5: Connect with key stakeholders active in the ESF+ design and implementation</a:t>
            </a:r>
            <a:r>
              <a:rPr lang="en-GB" sz="1200" dirty="0"/>
              <a:t> The ESF+ is a fund with multiple stakeholders with clearly defined roles, and it is useful to connect with all of them in different ways.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To be eligible for funding, applicants must ensure that their project aligns with the priorities and objectives of the ESF+, meets the specific criteria of the relevant funding strand, and demonstrates a unique value proposition that sets it apart from others.</a:t>
            </a:r>
          </a:p>
          <a:p>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10</a:t>
            </a:fld>
            <a:endParaRPr lang="en-GB"/>
          </a:p>
        </p:txBody>
      </p:sp>
    </p:spTree>
    <p:extLst>
      <p:ext uri="{BB962C8B-B14F-4D97-AF65-F5344CB8AC3E}">
        <p14:creationId xmlns:p14="http://schemas.microsoft.com/office/powerpoint/2010/main" val="2418558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Indeed,</a:t>
            </a:r>
            <a:r>
              <a:rPr lang="en-GB" sz="1200" kern="1200" baseline="0" dirty="0">
                <a:solidFill>
                  <a:schemeClr val="tx1"/>
                </a:solidFill>
                <a:effectLst/>
                <a:latin typeface="+mn-lt"/>
                <a:ea typeface="+mn-ea"/>
                <a:cs typeface="+mn-cs"/>
              </a:rPr>
              <a:t> o</a:t>
            </a:r>
            <a:r>
              <a:rPr lang="en-GB" sz="1200" kern="1200" dirty="0">
                <a:solidFill>
                  <a:schemeClr val="tx1"/>
                </a:solidFill>
                <a:effectLst/>
                <a:latin typeface="+mn-lt"/>
                <a:ea typeface="+mn-ea"/>
                <a:cs typeface="+mn-cs"/>
              </a:rPr>
              <a:t>ne idea which has emerged from the</a:t>
            </a:r>
            <a:r>
              <a:rPr lang="en-GB" sz="1200" kern="1200" baseline="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rEUsilience</a:t>
            </a:r>
            <a:r>
              <a:rPr lang="en-GB" sz="1200" kern="1200" dirty="0">
                <a:solidFill>
                  <a:schemeClr val="tx1"/>
                </a:solidFill>
                <a:effectLst/>
                <a:latin typeface="+mn-lt"/>
                <a:ea typeface="+mn-ea"/>
                <a:cs typeface="+mn-cs"/>
              </a:rPr>
              <a:t> Policy Lab sessions is to develop guidance on the use of EU Funds for</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boosting investments in family support,</a:t>
            </a:r>
            <a:r>
              <a:rPr lang="en-GB" sz="1200" kern="1200" baseline="0" dirty="0">
                <a:solidFill>
                  <a:schemeClr val="tx1"/>
                </a:solidFill>
                <a:effectLst/>
                <a:latin typeface="+mn-lt"/>
                <a:ea typeface="+mn-ea"/>
                <a:cs typeface="+mn-cs"/>
              </a:rPr>
              <a:t> namely </a:t>
            </a:r>
            <a:r>
              <a:rPr lang="en-GB" sz="1200" kern="1200" dirty="0">
                <a:solidFill>
                  <a:schemeClr val="tx1"/>
                </a:solidFill>
                <a:effectLst/>
                <a:latin typeface="+mn-lt"/>
                <a:ea typeface="+mn-ea"/>
                <a:cs typeface="+mn-cs"/>
              </a:rPr>
              <a:t>linked to key frameworks like the European Child Guarantee, Care Strategy, Gender equality strategy and more.</a:t>
            </a:r>
            <a:r>
              <a:rPr lang="en-GB" sz="1200" kern="1200" baseline="0" dirty="0">
                <a:solidFill>
                  <a:schemeClr val="tx1"/>
                </a:solidFill>
                <a:effectLst/>
                <a:latin typeface="+mn-lt"/>
                <a:ea typeface="+mn-ea"/>
                <a:cs typeface="+mn-cs"/>
              </a:rPr>
              <a:t> </a:t>
            </a:r>
            <a:br>
              <a:rPr lang="en-GB" sz="1200" kern="1200" baseline="0" dirty="0">
                <a:solidFill>
                  <a:schemeClr val="tx1"/>
                </a:solidFill>
                <a:effectLst/>
                <a:latin typeface="+mn-lt"/>
                <a:ea typeface="+mn-ea"/>
                <a:cs typeface="+mn-cs"/>
              </a:rPr>
            </a:br>
            <a:br>
              <a:rPr lang="en-GB" sz="1200" kern="1200" baseline="0" dirty="0">
                <a:solidFill>
                  <a:schemeClr val="tx1"/>
                </a:solidFill>
                <a:effectLst/>
                <a:latin typeface="+mn-lt"/>
                <a:ea typeface="+mn-ea"/>
                <a:cs typeface="+mn-cs"/>
              </a:rPr>
            </a:br>
            <a:r>
              <a:rPr lang="en-GB" sz="1200" kern="1200" dirty="0">
                <a:solidFill>
                  <a:schemeClr val="tx1"/>
                </a:solidFill>
                <a:effectLst/>
                <a:latin typeface="+mn-lt"/>
                <a:ea typeface="+mn-ea"/>
                <a:cs typeface="+mn-cs"/>
              </a:rPr>
              <a:t>Such guidance exists in the form of toolkits or guides for</a:t>
            </a:r>
            <a:r>
              <a:rPr lang="en-GB" sz="1200" kern="1200" baseline="0" dirty="0">
                <a:solidFill>
                  <a:schemeClr val="tx1"/>
                </a:solidFill>
                <a:effectLst/>
                <a:latin typeface="+mn-lt"/>
                <a:ea typeface="+mn-ea"/>
                <a:cs typeface="+mn-cs"/>
              </a:rPr>
              <a:t> instance </a:t>
            </a:r>
            <a:r>
              <a:rPr lang="en-GB" sz="1200" kern="1200" dirty="0">
                <a:solidFill>
                  <a:schemeClr val="tx1"/>
                </a:solidFill>
                <a:effectLst/>
                <a:latin typeface="+mn-lt"/>
                <a:ea typeface="+mn-ea"/>
                <a:cs typeface="+mn-cs"/>
              </a:rPr>
              <a:t>focused on supporting the rights of persons with disabilities and their families, on tackling child poverty, or on supporting work-life balance.  There is also a helpdesk for</a:t>
            </a:r>
            <a:r>
              <a:rPr lang="en-GB" sz="1200" kern="1200" baseline="0" dirty="0">
                <a:solidFill>
                  <a:schemeClr val="tx1"/>
                </a:solidFill>
                <a:effectLst/>
                <a:latin typeface="+mn-lt"/>
                <a:ea typeface="+mn-ea"/>
                <a:cs typeface="+mn-cs"/>
              </a:rPr>
              <a:t> using different EU funds for social services. They cover funds like the ESF+ and the ERDF.</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2</a:t>
            </a:fld>
            <a:endParaRPr lang="en-GB"/>
          </a:p>
        </p:txBody>
      </p:sp>
    </p:spTree>
    <p:extLst>
      <p:ext uri="{BB962C8B-B14F-4D97-AF65-F5344CB8AC3E}">
        <p14:creationId xmlns:p14="http://schemas.microsoft.com/office/powerpoint/2010/main" val="2761866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These toolkits</a:t>
            </a:r>
            <a:r>
              <a:rPr lang="en-GB" sz="1200" kern="1200" baseline="0" dirty="0">
                <a:solidFill>
                  <a:schemeClr val="tx1"/>
                </a:solidFill>
                <a:effectLst/>
                <a:latin typeface="+mn-lt"/>
                <a:ea typeface="+mn-ea"/>
                <a:cs typeface="+mn-cs"/>
              </a:rPr>
              <a:t> all have a family dimension, but do not focus on family support per se. </a:t>
            </a:r>
          </a:p>
          <a:p>
            <a:endParaRPr lang="en-GB" sz="1200" kern="1200" baseline="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Family support can be understood as “a set of (service and other) activities oriented to improving family functioning and grounding child-rearing and other familial activities in a system of supportive relationships and resources (both formal and informal)”. </a:t>
            </a:r>
            <a:br>
              <a:rPr lang="en-GB" sz="1200" kern="1200" dirty="0">
                <a:solidFill>
                  <a:schemeClr val="tx1"/>
                </a:solidFill>
                <a:effectLst/>
                <a:latin typeface="+mn-lt"/>
                <a:ea typeface="+mn-ea"/>
                <a:cs typeface="+mn-cs"/>
              </a:rPr>
            </a:b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This definition is also based on the full recognition of all types of families without discrimination, which would be a core value of</a:t>
            </a:r>
            <a:r>
              <a:rPr lang="en-GB" sz="1200" kern="1200" baseline="0" dirty="0">
                <a:solidFill>
                  <a:schemeClr val="tx1"/>
                </a:solidFill>
                <a:effectLst/>
                <a:latin typeface="+mn-lt"/>
                <a:ea typeface="+mn-ea"/>
                <a:cs typeface="+mn-cs"/>
              </a:rPr>
              <a:t> any </a:t>
            </a:r>
            <a:r>
              <a:rPr lang="en-GB" sz="1200" kern="1200" baseline="0" dirty="0" err="1">
                <a:solidFill>
                  <a:schemeClr val="tx1"/>
                </a:solidFill>
                <a:effectLst/>
                <a:latin typeface="+mn-lt"/>
                <a:ea typeface="+mn-ea"/>
                <a:cs typeface="+mn-cs"/>
              </a:rPr>
              <a:t>rEUsilience</a:t>
            </a:r>
            <a:r>
              <a:rPr lang="en-GB" sz="1200" kern="1200" baseline="0" dirty="0">
                <a:solidFill>
                  <a:schemeClr val="tx1"/>
                </a:solidFill>
                <a:effectLst/>
                <a:latin typeface="+mn-lt"/>
                <a:ea typeface="+mn-ea"/>
                <a:cs typeface="+mn-cs"/>
              </a:rPr>
              <a:t> guidance.</a:t>
            </a:r>
            <a:br>
              <a:rPr lang="en-GB" sz="1200" kern="1200" baseline="0" dirty="0">
                <a:solidFill>
                  <a:schemeClr val="tx1"/>
                </a:solidFill>
                <a:effectLst/>
                <a:latin typeface="+mn-lt"/>
                <a:ea typeface="+mn-ea"/>
                <a:cs typeface="+mn-cs"/>
              </a:rPr>
            </a:br>
            <a:br>
              <a:rPr lang="en-GB" sz="1200" kern="1200" baseline="0" dirty="0">
                <a:solidFill>
                  <a:schemeClr val="tx1"/>
                </a:solidFill>
                <a:effectLst/>
                <a:latin typeface="+mn-lt"/>
                <a:ea typeface="+mn-ea"/>
                <a:cs typeface="+mn-cs"/>
              </a:rPr>
            </a:br>
            <a:r>
              <a:rPr lang="en-GB" sz="1200" kern="1200" dirty="0">
                <a:solidFill>
                  <a:schemeClr val="tx1"/>
                </a:solidFill>
                <a:effectLst/>
                <a:latin typeface="+mn-lt"/>
                <a:ea typeface="+mn-ea"/>
                <a:cs typeface="+mn-cs"/>
              </a:rPr>
              <a:t>While different EU funds provide direct and indirect support to families, one fund stands out in providing direct support to families through projects which promote employment, social inclusion, health and education: the </a:t>
            </a:r>
            <a:r>
              <a:rPr lang="en-GB" sz="1200" b="1" kern="1200" dirty="0">
                <a:solidFill>
                  <a:schemeClr val="tx1"/>
                </a:solidFill>
                <a:effectLst/>
                <a:latin typeface="+mn-lt"/>
                <a:ea typeface="+mn-ea"/>
                <a:cs typeface="+mn-cs"/>
              </a:rPr>
              <a:t>European Social Fund Plus (ESF+)</a:t>
            </a:r>
            <a:r>
              <a:rPr lang="en-GB" sz="1200" kern="1200" dirty="0">
                <a:solidFill>
                  <a:schemeClr val="tx1"/>
                </a:solidFill>
                <a:effectLst/>
                <a:latin typeface="+mn-lt"/>
                <a:ea typeface="+mn-ea"/>
                <a:cs typeface="+mn-cs"/>
              </a:rPr>
              <a:t>. It is a stream of the 2021-2027 Multiannual Financial Framework (the 7-year EU budget).</a:t>
            </a:r>
          </a:p>
          <a:p>
            <a:r>
              <a:rPr lang="en-GB" sz="1200" u="sng" kern="1200" dirty="0">
                <a:solidFill>
                  <a:schemeClr val="tx1"/>
                </a:solidFill>
                <a:effectLst/>
                <a:latin typeface="+mn-lt"/>
                <a:ea typeface="+mn-ea"/>
                <a:cs typeface="+mn-cs"/>
                <a:hlinkClick r:id="rId3"/>
              </a:rPr>
              <a:t>2021-2027 Multiannual Financial Framework</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3</a:t>
            </a:fld>
            <a:endParaRPr lang="en-GB"/>
          </a:p>
        </p:txBody>
      </p:sp>
    </p:spTree>
    <p:extLst>
      <p:ext uri="{BB962C8B-B14F-4D97-AF65-F5344CB8AC3E}">
        <p14:creationId xmlns:p14="http://schemas.microsoft.com/office/powerpoint/2010/main" val="244125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choice of this fund is because it is fairly well known by EU citizens, and it is the biggest fund focusing on social rights and direct interventions for families and workers at local level.  </a:t>
            </a:r>
            <a:br>
              <a:rPr lang="en-GB" sz="1200" kern="1200" dirty="0">
                <a:solidFill>
                  <a:schemeClr val="tx1"/>
                </a:solidFill>
                <a:effectLst/>
                <a:latin typeface="+mn-lt"/>
                <a:ea typeface="+mn-ea"/>
                <a:cs typeface="+mn-cs"/>
              </a:rPr>
            </a:b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It is one of the key instruments in the EU budget, focusing on social inclusion, employment, education, and skills development. </a:t>
            </a:r>
            <a:br>
              <a:rPr lang="en-GB" sz="1200" kern="1200" dirty="0">
                <a:solidFill>
                  <a:schemeClr val="tx1"/>
                </a:solidFill>
                <a:effectLst/>
                <a:latin typeface="+mn-lt"/>
                <a:ea typeface="+mn-ea"/>
                <a:cs typeface="+mn-cs"/>
              </a:rPr>
            </a:b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It is also a fund backed by an extensive transnational community of practitioners and which has some streams earmarked for EU policy implementation such as the European Child Guarantee and the European Care Strategy.</a:t>
            </a:r>
            <a:br>
              <a:rPr lang="en-GB" sz="1200" kern="1200" dirty="0">
                <a:solidFill>
                  <a:schemeClr val="tx1"/>
                </a:solidFill>
                <a:effectLst/>
                <a:latin typeface="+mn-lt"/>
                <a:ea typeface="+mn-ea"/>
                <a:cs typeface="+mn-cs"/>
              </a:rPr>
            </a:b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3"/>
              </a:rPr>
              <a:t>https://www.europarl.europa.eu/factsheets/en/sheet/53/european-social-fund</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4"/>
              </a:rPr>
              <a:t>Social Inclusion - SI+</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5"/>
              </a:rPr>
              <a:t>ESF+ provides funding to implement the new European Care Strategy | European Social Fund Plus</a:t>
            </a:r>
            <a:r>
              <a:rPr lang="en-GB" sz="1200" u="sng" kern="120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6"/>
              </a:rPr>
              <a:t>2nd Anniversary of the Child Guarantee shows EU funds’ support for children | European Social Fund Plus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4</a:t>
            </a:fld>
            <a:endParaRPr lang="en-GB"/>
          </a:p>
        </p:txBody>
      </p:sp>
    </p:spTree>
    <p:extLst>
      <p:ext uri="{BB962C8B-B14F-4D97-AF65-F5344CB8AC3E}">
        <p14:creationId xmlns:p14="http://schemas.microsoft.com/office/powerpoint/2010/main" val="3515709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This </a:t>
            </a:r>
            <a:r>
              <a:rPr lang="en-GB" sz="1200" kern="1200" dirty="0" err="1">
                <a:solidFill>
                  <a:schemeClr val="tx1"/>
                </a:solidFill>
                <a:effectLst/>
                <a:latin typeface="+mn-lt"/>
                <a:ea typeface="+mn-ea"/>
                <a:cs typeface="+mn-cs"/>
              </a:rPr>
              <a:t>rEUsilience</a:t>
            </a:r>
            <a:r>
              <a:rPr lang="en-GB" sz="1200" kern="1200" dirty="0">
                <a:solidFill>
                  <a:schemeClr val="tx1"/>
                </a:solidFill>
                <a:effectLst/>
                <a:latin typeface="+mn-lt"/>
                <a:ea typeface="+mn-ea"/>
                <a:cs typeface="+mn-cs"/>
              </a:rPr>
              <a:t> guidance</a:t>
            </a:r>
            <a:r>
              <a:rPr lang="en-GB" sz="1200" kern="1200" baseline="0" dirty="0">
                <a:solidFill>
                  <a:schemeClr val="tx1"/>
                </a:solidFill>
                <a:effectLst/>
                <a:latin typeface="+mn-lt"/>
                <a:ea typeface="+mn-ea"/>
                <a:cs typeface="+mn-cs"/>
              </a:rPr>
              <a:t> is </a:t>
            </a:r>
            <a:r>
              <a:rPr lang="en-GB" sz="1200" kern="1200" dirty="0">
                <a:solidFill>
                  <a:schemeClr val="tx1"/>
                </a:solidFill>
                <a:effectLst/>
                <a:latin typeface="+mn-lt"/>
                <a:ea typeface="+mn-ea"/>
                <a:cs typeface="+mn-cs"/>
              </a:rPr>
              <a:t>way to centralise key information in one space focusing on family support interventions. This would help create a stream of ESF+ projects and programmes to help fill gaps in service provision and address challenges faced by low-resource families. Its content would be applicable for the ESF+ up until 2027 (end of the current 7-year budget), but could also provide pointers to strengthen the ESF+ post 2027 making families in precarious situations an explicit target group of the future programming period. </a:t>
            </a:r>
            <a:r>
              <a:rPr lang="en-GB" sz="1200" b="1" dirty="0">
                <a:effectLst/>
                <a:latin typeface="Calibri" panose="020F0502020204030204" pitchFamily="34" charset="0"/>
                <a:ea typeface="Calibri" panose="020F0502020204030204" pitchFamily="34" charset="0"/>
              </a:rPr>
              <a:t>It would put the spotlight on one type of family support service: family centres/hubs.</a:t>
            </a:r>
          </a:p>
          <a:p>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5</a:t>
            </a:fld>
            <a:endParaRPr lang="en-GB"/>
          </a:p>
        </p:txBody>
      </p:sp>
    </p:spTree>
    <p:extLst>
      <p:ext uri="{BB962C8B-B14F-4D97-AF65-F5344CB8AC3E}">
        <p14:creationId xmlns:p14="http://schemas.microsoft.com/office/powerpoint/2010/main" val="2028533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r>
              <a:rPr lang="en-GB" dirty="0">
                <a:effectLst/>
                <a:ea typeface="Times New Roman" panose="02020603050405020304" pitchFamily="18" charset="0"/>
              </a:rPr>
              <a:t>The guidance is divided into four parts. </a:t>
            </a:r>
          </a:p>
          <a:p>
            <a:pPr algn="just"/>
            <a:r>
              <a:rPr lang="en-GB" b="1" dirty="0">
                <a:effectLst/>
                <a:ea typeface="Times New Roman" panose="02020603050405020304" pitchFamily="18" charset="0"/>
              </a:rPr>
              <a:t>1.The challenges and needs</a:t>
            </a:r>
            <a:r>
              <a:rPr lang="en-GB" dirty="0">
                <a:effectLst/>
                <a:ea typeface="Times New Roman" panose="02020603050405020304" pitchFamily="18" charset="0"/>
              </a:rPr>
              <a:t> of families emerging from </a:t>
            </a:r>
            <a:r>
              <a:rPr lang="en-GB" dirty="0" err="1">
                <a:effectLst/>
                <a:ea typeface="Times New Roman" panose="02020603050405020304" pitchFamily="18" charset="0"/>
              </a:rPr>
              <a:t>rEUsilience</a:t>
            </a:r>
            <a:r>
              <a:rPr lang="en-GB" dirty="0">
                <a:effectLst/>
                <a:ea typeface="Times New Roman" panose="02020603050405020304" pitchFamily="18" charset="0"/>
              </a:rPr>
              <a:t> findings</a:t>
            </a:r>
          </a:p>
          <a:p>
            <a:pPr algn="just"/>
            <a:r>
              <a:rPr lang="en-GB" b="1" dirty="0">
                <a:ea typeface="Times New Roman" panose="02020603050405020304" pitchFamily="18" charset="0"/>
              </a:rPr>
              <a:t>2.O</a:t>
            </a:r>
            <a:r>
              <a:rPr lang="en-GB" b="1" dirty="0">
                <a:effectLst/>
                <a:ea typeface="Times New Roman" panose="02020603050405020304" pitchFamily="18" charset="0"/>
              </a:rPr>
              <a:t>verview of the ESF+ </a:t>
            </a:r>
            <a:r>
              <a:rPr lang="en-GB" dirty="0">
                <a:effectLst/>
                <a:ea typeface="Times New Roman" panose="02020603050405020304" pitchFamily="18" charset="0"/>
              </a:rPr>
              <a:t>(key stakeholders, processes, documents)</a:t>
            </a:r>
          </a:p>
          <a:p>
            <a:pPr algn="just"/>
            <a:r>
              <a:rPr lang="en-GB" b="1" dirty="0">
                <a:ea typeface="Times New Roman" panose="02020603050405020304" pitchFamily="18" charset="0"/>
              </a:rPr>
              <a:t>3.Real e</a:t>
            </a:r>
            <a:r>
              <a:rPr lang="en-GB" b="1" dirty="0">
                <a:effectLst/>
                <a:ea typeface="Times New Roman" panose="02020603050405020304" pitchFamily="18" charset="0"/>
              </a:rPr>
              <a:t>xamples of family support projects </a:t>
            </a:r>
            <a:r>
              <a:rPr lang="en-GB" dirty="0">
                <a:effectLst/>
                <a:ea typeface="Times New Roman" panose="02020603050405020304" pitchFamily="18" charset="0"/>
              </a:rPr>
              <a:t>(with a focus on examples</a:t>
            </a:r>
            <a:r>
              <a:rPr lang="en-GB" baseline="0" dirty="0">
                <a:effectLst/>
                <a:ea typeface="Times New Roman" panose="02020603050405020304" pitchFamily="18" charset="0"/>
              </a:rPr>
              <a:t> of how the ESF+ is used</a:t>
            </a:r>
            <a:r>
              <a:rPr lang="en-GB" dirty="0">
                <a:effectLst/>
                <a:ea typeface="Times New Roman" panose="02020603050405020304" pitchFamily="18" charset="0"/>
              </a:rPr>
              <a:t> for family centres specifically)</a:t>
            </a:r>
          </a:p>
          <a:p>
            <a:pPr algn="just"/>
            <a:r>
              <a:rPr lang="en-GB" b="1" dirty="0">
                <a:ea typeface="Times New Roman" panose="02020603050405020304" pitchFamily="18" charset="0"/>
              </a:rPr>
              <a:t>4.</a:t>
            </a:r>
            <a:r>
              <a:rPr lang="en-GB" b="0" dirty="0">
                <a:ea typeface="Times New Roman" panose="02020603050405020304" pitchFamily="18" charset="0"/>
              </a:rPr>
              <a:t>And</a:t>
            </a:r>
            <a:r>
              <a:rPr lang="en-GB" b="0" baseline="0" dirty="0">
                <a:ea typeface="Times New Roman" panose="02020603050405020304" pitchFamily="18" charset="0"/>
              </a:rPr>
              <a:t> finally the guidance provides a </a:t>
            </a:r>
            <a:r>
              <a:rPr lang="en-GB" b="1" baseline="0" dirty="0">
                <a:ea typeface="Times New Roman" panose="02020603050405020304" pitchFamily="18" charset="0"/>
              </a:rPr>
              <a:t>c</a:t>
            </a:r>
            <a:r>
              <a:rPr lang="en-GB" b="1" dirty="0">
                <a:ea typeface="Times New Roman" panose="02020603050405020304" pitchFamily="18" charset="0"/>
              </a:rPr>
              <a:t>hecklist </a:t>
            </a:r>
            <a:r>
              <a:rPr lang="en-GB" b="1" dirty="0">
                <a:effectLst/>
                <a:ea typeface="Times New Roman" panose="02020603050405020304" pitchFamily="18" charset="0"/>
              </a:rPr>
              <a:t>of key steps </a:t>
            </a:r>
            <a:r>
              <a:rPr lang="en-GB" dirty="0">
                <a:effectLst/>
                <a:ea typeface="Times New Roman" panose="02020603050405020304" pitchFamily="18" charset="0"/>
              </a:rPr>
              <a:t>to follow on how to engage with the fund. </a:t>
            </a:r>
          </a:p>
          <a:p>
            <a:pPr algn="just"/>
            <a:endParaRPr lang="en-GB" dirty="0">
              <a:effectLst/>
            </a:endParaRPr>
          </a:p>
          <a:p>
            <a:r>
              <a:rPr lang="en-GB" dirty="0"/>
              <a:t>We plan to publis</a:t>
            </a:r>
            <a:r>
              <a:rPr lang="en-GB" baseline="0" dirty="0"/>
              <a:t>h this in July/August.</a:t>
            </a:r>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6</a:t>
            </a:fld>
            <a:endParaRPr lang="en-GB"/>
          </a:p>
        </p:txBody>
      </p:sp>
    </p:spTree>
    <p:extLst>
      <p:ext uri="{BB962C8B-B14F-4D97-AF65-F5344CB8AC3E}">
        <p14:creationId xmlns:p14="http://schemas.microsoft.com/office/powerpoint/2010/main" val="184479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err="1"/>
              <a:t>rEUsilience</a:t>
            </a:r>
            <a:r>
              <a:rPr lang="en-GB" sz="1200" dirty="0"/>
              <a:t> research provides insights into ways that countries respond to families’ needs, especially as regards statutory policies and services, and points to what the tensions and gaps are in developing sound public policy and providing services for families. </a:t>
            </a:r>
          </a:p>
          <a:p>
            <a:pPr marL="0" marR="0" lvl="0" indent="0" algn="l" defTabSz="914400" rtl="0" eaLnBrk="1" fontAlgn="auto" latinLnBrk="0" hangingPunct="1">
              <a:lnSpc>
                <a:spcPct val="100000"/>
              </a:lnSpc>
              <a:spcBef>
                <a:spcPts val="0"/>
              </a:spcBef>
              <a:spcAft>
                <a:spcPts val="0"/>
              </a:spcAft>
              <a:buClrTx/>
              <a:buSzTx/>
              <a:buFontTx/>
              <a:buNone/>
              <a:tabLst/>
              <a:defRPr/>
            </a:pPr>
            <a:br>
              <a:rPr lang="en-GB" sz="1200" dirty="0"/>
            </a:br>
            <a:r>
              <a:rPr lang="en-GB" sz="1200" dirty="0"/>
              <a:t>In relation to service-based responses specifically and research dedicated to family support as a type of response to the challenges facing families, the evidence indicates firstly that </a:t>
            </a:r>
            <a:r>
              <a:rPr lang="en-GB" sz="1200" b="1" dirty="0"/>
              <a:t>many families lack support </a:t>
            </a:r>
            <a:r>
              <a:rPr lang="en-GB" sz="1200" dirty="0"/>
              <a:t>and the second is </a:t>
            </a:r>
            <a:r>
              <a:rPr lang="en-GB" sz="1200" b="1" dirty="0"/>
              <a:t>that family support is an under-considered (and under-developed) type of policy response </a:t>
            </a:r>
            <a:r>
              <a:rPr lang="en-GB" sz="1200" dirty="0"/>
              <a:t>and hence merits some discussion especially in a context of trying to find solutions.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a typeface="Times New Roman" panose="02020603050405020304" pitchFamily="18" charset="0"/>
            </a:endParaRPr>
          </a:p>
          <a:p>
            <a:pPr lvl="0"/>
            <a:r>
              <a:rPr lang="en-GB" sz="1200" b="1" dirty="0"/>
              <a:t>Families were interviewed</a:t>
            </a:r>
            <a:r>
              <a:rPr lang="en-GB" sz="1200" b="1" baseline="0" dirty="0"/>
              <a:t> across the six countries of the project, and refer to different r</a:t>
            </a:r>
            <a:r>
              <a:rPr lang="en-GB" sz="1200" b="1" dirty="0"/>
              <a:t>easons for lack of support</a:t>
            </a:r>
            <a:r>
              <a:rPr lang="en-GB" sz="1200" dirty="0"/>
              <a:t>: </a:t>
            </a:r>
            <a:r>
              <a:rPr lang="en-GB" sz="1200" kern="1200" dirty="0">
                <a:solidFill>
                  <a:schemeClr val="tx1"/>
                </a:solidFill>
                <a:effectLst/>
                <a:latin typeface="+mn-lt"/>
                <a:ea typeface="+mn-ea"/>
                <a:cs typeface="+mn-cs"/>
              </a:rPr>
              <a:t>The first was because being on a low income both raises the need for support and reduces families’ capacity to organise their own support. </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Second, the composition or experience of some families meant that they had greater support needs. Lone-parent families or those coping with illness and disability are important examples. </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Third, other family members are often the most important source of support but many families do not have that support available. They may be geographically distant from their families (as in the case of many migrant families) or socially distant in the sense of people who do not have strong social networks. </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Fourth, statutory services – one of the most important forms of formal support – may not exist or be inadequate or hard to get in some way. In Poland, the high cost of childcare came out strongly from the focus groups, while in Sweden respondents referred to poor services for families especially related to physical and mental ill health or difficulties in cognitive capacity (e.g., autism, attention deficit hyperactivity disorder – ADHD. </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Finally, non-governmental organisations (NGOs) are a very important source of support for many types of families but they, too, may not exist in a locality or be unable to help with particular types of support need or, indeed, families may not know about them.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evidence collected in </a:t>
            </a:r>
            <a:r>
              <a:rPr lang="en-GB" sz="1200" kern="1200" dirty="0" err="1">
                <a:solidFill>
                  <a:schemeClr val="tx1"/>
                </a:solidFill>
                <a:effectLst/>
                <a:latin typeface="+mn-lt"/>
                <a:ea typeface="+mn-ea"/>
                <a:cs typeface="+mn-cs"/>
              </a:rPr>
              <a:t>rEUsilience</a:t>
            </a:r>
            <a:r>
              <a:rPr lang="en-GB" sz="1200" kern="1200" dirty="0">
                <a:solidFill>
                  <a:schemeClr val="tx1"/>
                </a:solidFill>
                <a:effectLst/>
                <a:latin typeface="+mn-lt"/>
                <a:ea typeface="+mn-ea"/>
                <a:cs typeface="+mn-cs"/>
              </a:rPr>
              <a:t> research shows periods of </a:t>
            </a:r>
            <a:r>
              <a:rPr lang="en-GB" sz="1200" b="1" kern="1200" dirty="0">
                <a:solidFill>
                  <a:schemeClr val="tx1"/>
                </a:solidFill>
                <a:effectLst/>
                <a:latin typeface="+mn-lt"/>
                <a:ea typeface="+mn-ea"/>
                <a:cs typeface="+mn-cs"/>
              </a:rPr>
              <a:t>family transitions</a:t>
            </a:r>
            <a:r>
              <a:rPr lang="en-GB" sz="1200" kern="1200" dirty="0">
                <a:solidFill>
                  <a:schemeClr val="tx1"/>
                </a:solidFill>
                <a:effectLst/>
                <a:latin typeface="+mn-lt"/>
                <a:ea typeface="+mn-ea"/>
                <a:cs typeface="+mn-cs"/>
              </a:rPr>
              <a:t> are very important as a time when families need support. </a:t>
            </a:r>
            <a:r>
              <a:rPr lang="en-GB" sz="1200" b="1" kern="1200" dirty="0">
                <a:solidFill>
                  <a:schemeClr val="tx1"/>
                </a:solidFill>
                <a:effectLst/>
                <a:latin typeface="+mn-lt"/>
                <a:ea typeface="+mn-ea"/>
                <a:cs typeface="+mn-cs"/>
              </a:rPr>
              <a:t>Family centres or hubs</a:t>
            </a:r>
            <a:r>
              <a:rPr lang="en-GB" sz="1200" kern="1200" dirty="0">
                <a:solidFill>
                  <a:schemeClr val="tx1"/>
                </a:solidFill>
                <a:effectLst/>
                <a:latin typeface="+mn-lt"/>
                <a:ea typeface="+mn-ea"/>
                <a:cs typeface="+mn-cs"/>
              </a:rPr>
              <a:t> are essential spaces for preventive support to families during challenging life transitions.</a:t>
            </a:r>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7</a:t>
            </a:fld>
            <a:endParaRPr lang="en-GB"/>
          </a:p>
        </p:txBody>
      </p:sp>
    </p:spTree>
    <p:extLst>
      <p:ext uri="{BB962C8B-B14F-4D97-AF65-F5344CB8AC3E}">
        <p14:creationId xmlns:p14="http://schemas.microsoft.com/office/powerpoint/2010/main" val="509789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These family</a:t>
            </a:r>
            <a:r>
              <a:rPr lang="en-GB" sz="1200" kern="1200" baseline="0" dirty="0">
                <a:solidFill>
                  <a:schemeClr val="tx1"/>
                </a:solidFill>
                <a:effectLst/>
                <a:latin typeface="+mn-lt"/>
                <a:ea typeface="+mn-ea"/>
                <a:cs typeface="+mn-cs"/>
              </a:rPr>
              <a:t> centres </a:t>
            </a:r>
            <a:r>
              <a:rPr lang="en-GB" sz="1200" kern="1200" dirty="0">
                <a:solidFill>
                  <a:schemeClr val="tx1"/>
                </a:solidFill>
                <a:effectLst/>
                <a:latin typeface="+mn-lt"/>
                <a:ea typeface="+mn-ea"/>
                <a:cs typeface="+mn-cs"/>
              </a:rPr>
              <a:t>are being rolled out in several countries linked to the European Child Guarantee (CG).</a:t>
            </a:r>
            <a:r>
              <a:rPr lang="en-GB" dirty="0">
                <a:effectLst/>
              </a:rPr>
              <a:t> This is the case for </a:t>
            </a:r>
            <a:r>
              <a:rPr lang="en-GB" sz="1200" dirty="0"/>
              <a:t>Belgium, Croatia, Denmark, Estonia, Finland, Germany, Italy and Sweden.</a:t>
            </a:r>
            <a:r>
              <a:rPr lang="en-GB" sz="1200" b="1" dirty="0"/>
              <a:t> Some countries are doing this through the ESF+</a:t>
            </a:r>
            <a:r>
              <a:rPr lang="en-GB" sz="1200" dirty="0"/>
              <a:t>: Germany, Estonia, Italy.</a:t>
            </a:r>
            <a:br>
              <a:rPr lang="en-GB" sz="1200" dirty="0"/>
            </a:br>
            <a:br>
              <a:rPr lang="en-GB" sz="1200" dirty="0"/>
            </a:br>
            <a:r>
              <a:rPr lang="en-GB" sz="1200" dirty="0"/>
              <a:t>The</a:t>
            </a:r>
            <a:r>
              <a:rPr lang="en-GB" sz="1200" baseline="0" dirty="0"/>
              <a:t> ESF+</a:t>
            </a:r>
            <a:r>
              <a:rPr lang="en-GB" sz="1200" dirty="0">
                <a:ea typeface="Times New Roman" panose="02020603050405020304" pitchFamily="18" charset="0"/>
              </a:rPr>
              <a:t> </a:t>
            </a:r>
            <a:r>
              <a:rPr lang="en-GB" sz="1200" dirty="0"/>
              <a:t>main financial instrument with which Europe invests in people, enhancing social cohesion by promoting job creation and skills development and to support a fair and socially inclusive society.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r>
              <a:rPr lang="en-GB" sz="1200" kern="1200" dirty="0">
                <a:solidFill>
                  <a:schemeClr val="tx1"/>
                </a:solidFill>
                <a:effectLst/>
                <a:latin typeface="+mn-lt"/>
                <a:ea typeface="+mn-ea"/>
                <a:cs typeface="+mn-cs"/>
              </a:rPr>
              <a:t>It provides an important contribution to the EU’s employment, social, education and skills policies, including structural reforms in these areas. For the 2021-2027 programming period, the ESF+ is used to invest in three main areas:</a:t>
            </a:r>
          </a:p>
          <a:p>
            <a:r>
              <a:rPr lang="en-GB" sz="1200" kern="1200" dirty="0">
                <a:solidFill>
                  <a:schemeClr val="tx1"/>
                </a:solidFill>
                <a:effectLst/>
                <a:latin typeface="+mn-lt"/>
                <a:ea typeface="+mn-ea"/>
                <a:cs typeface="+mn-cs"/>
              </a:rPr>
              <a:t> </a:t>
            </a:r>
          </a:p>
          <a:p>
            <a:pPr lvl="0" fontAlgn="auto"/>
            <a:r>
              <a:rPr lang="en-GB" sz="1200" b="1" kern="1200" dirty="0">
                <a:solidFill>
                  <a:schemeClr val="tx1"/>
                </a:solidFill>
                <a:effectLst/>
                <a:latin typeface="+mn-lt"/>
                <a:ea typeface="+mn-ea"/>
                <a:cs typeface="+mn-cs"/>
              </a:rPr>
              <a:t>Employment:</a:t>
            </a:r>
            <a:r>
              <a:rPr lang="en-GB" sz="1200" kern="1200" dirty="0">
                <a:solidFill>
                  <a:schemeClr val="tx1"/>
                </a:solidFill>
                <a:effectLst/>
                <a:latin typeface="+mn-lt"/>
                <a:ea typeface="+mn-ea"/>
                <a:cs typeface="+mn-cs"/>
              </a:rPr>
              <a:t> to boost the adaptability of workers by helping them acquire new skills and that of companies by promoting new ways of working;</a:t>
            </a:r>
          </a:p>
          <a:p>
            <a:pPr lvl="0" fontAlgn="auto"/>
            <a:r>
              <a:rPr lang="en-GB" sz="1200" b="1" kern="1200" dirty="0">
                <a:solidFill>
                  <a:schemeClr val="tx1"/>
                </a:solidFill>
                <a:effectLst/>
                <a:latin typeface="+mn-lt"/>
                <a:ea typeface="+mn-ea"/>
                <a:cs typeface="+mn-cs"/>
              </a:rPr>
              <a:t>Education and training:</a:t>
            </a:r>
            <a:r>
              <a:rPr lang="en-GB" sz="1200" kern="1200" dirty="0">
                <a:solidFill>
                  <a:schemeClr val="tx1"/>
                </a:solidFill>
                <a:effectLst/>
                <a:latin typeface="+mn-lt"/>
                <a:ea typeface="+mn-ea"/>
                <a:cs typeface="+mn-cs"/>
              </a:rPr>
              <a:t> Improving access to employment, supporting young students in their transition to the world of work, or training less qualified job seekers to improve their job prospects;</a:t>
            </a:r>
          </a:p>
          <a:p>
            <a:pPr lvl="0" fontAlgn="auto"/>
            <a:r>
              <a:rPr lang="en-GB" sz="1200" b="1" kern="1200" dirty="0">
                <a:solidFill>
                  <a:schemeClr val="tx1"/>
                </a:solidFill>
                <a:effectLst/>
                <a:latin typeface="+mn-lt"/>
                <a:ea typeface="+mn-ea"/>
                <a:cs typeface="+mn-cs"/>
              </a:rPr>
              <a:t>Social Inclusion:</a:t>
            </a:r>
            <a:r>
              <a:rPr lang="en-GB" sz="1200" kern="1200" dirty="0">
                <a:solidFill>
                  <a:schemeClr val="tx1"/>
                </a:solidFill>
                <a:effectLst/>
                <a:latin typeface="+mn-lt"/>
                <a:ea typeface="+mn-ea"/>
                <a:cs typeface="+mn-cs"/>
              </a:rPr>
              <a:t> helping people from disadvantaged groups to find work (such us people with disabilities, families in vulnerable situations and more).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Running from 2021 to 2027, the ESF+ has a budget of €142.7 billion, allocated across Member States and </a:t>
            </a:r>
            <a:r>
              <a:rPr lang="en-GB" sz="1200" b="1" dirty="0"/>
              <a:t>supplemented by national or regional budgets.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a typeface="Times New Roman" panose="02020603050405020304" pitchFamily="18" charset="0"/>
              </a:rPr>
              <a:t>Each country adopts </a:t>
            </a:r>
            <a:r>
              <a:rPr lang="en-GB" sz="1200" b="1" dirty="0">
                <a:ea typeface="Times New Roman" panose="02020603050405020304" pitchFamily="18" charset="0"/>
              </a:rPr>
              <a:t>operational ESF+ programme(s) </a:t>
            </a:r>
            <a:r>
              <a:rPr lang="en-GB" sz="1200" dirty="0">
                <a:ea typeface="Times New Roman" panose="02020603050405020304" pitchFamily="18" charset="0"/>
              </a:rPr>
              <a:t>with key priorities. These can be national or regional programmes.</a:t>
            </a: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At national level, the operational programmes are managed by national or regional authorities, depending on the country. These authorities are referred to as ESF+ </a:t>
            </a:r>
            <a:r>
              <a:rPr lang="en-GB" sz="1200" b="1" kern="1200" dirty="0">
                <a:solidFill>
                  <a:schemeClr val="tx1"/>
                </a:solidFill>
                <a:effectLst/>
                <a:latin typeface="+mn-lt"/>
                <a:ea typeface="+mn-ea"/>
                <a:cs typeface="+mn-cs"/>
              </a:rPr>
              <a:t>Managing Authorities. </a:t>
            </a:r>
            <a:r>
              <a:rPr lang="en-GB" sz="1200" kern="1200" dirty="0">
                <a:solidFill>
                  <a:schemeClr val="tx1"/>
                </a:solidFill>
                <a:effectLst/>
                <a:latin typeface="+mn-lt"/>
                <a:ea typeface="+mn-ea"/>
                <a:cs typeface="+mn-cs"/>
              </a:rPr>
              <a:t>They manage the calls for Proposals. Public or private organisations can apply to specific calls issued by national or regional authorities, based on funding priorities in the operational programmes. </a:t>
            </a:r>
            <a:r>
              <a:rPr lang="en-GB" sz="1200" u="sng" kern="1200" dirty="0" err="1">
                <a:solidFill>
                  <a:schemeClr val="tx1"/>
                </a:solidFill>
                <a:effectLst/>
                <a:latin typeface="+mn-lt"/>
                <a:ea typeface="+mn-ea"/>
                <a:cs typeface="+mn-cs"/>
                <a:hlinkClick r:id="rId3"/>
              </a:rPr>
              <a:t>Inforegio</a:t>
            </a:r>
            <a:r>
              <a:rPr lang="en-GB" sz="1200" u="sng" kern="1200" dirty="0">
                <a:solidFill>
                  <a:schemeClr val="tx1"/>
                </a:solidFill>
                <a:effectLst/>
                <a:latin typeface="+mn-lt"/>
                <a:ea typeface="+mn-ea"/>
                <a:cs typeface="+mn-cs"/>
                <a:hlinkClick r:id="rId3"/>
              </a:rPr>
              <a:t> - Managing authorities</a:t>
            </a:r>
            <a:endParaRPr lang="en-GB"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Many of these ESF+ Managing Authorities join </a:t>
            </a:r>
            <a:r>
              <a:rPr lang="en-GB" sz="1200" b="1" kern="1200" dirty="0">
                <a:solidFill>
                  <a:schemeClr val="tx1"/>
                </a:solidFill>
                <a:effectLst/>
                <a:latin typeface="+mn-lt"/>
                <a:ea typeface="+mn-ea"/>
                <a:cs typeface="+mn-cs"/>
              </a:rPr>
              <a:t>Communities of Practice</a:t>
            </a:r>
            <a:r>
              <a:rPr lang="en-GB" sz="1200" kern="1200" dirty="0">
                <a:solidFill>
                  <a:schemeClr val="tx1"/>
                </a:solidFill>
                <a:effectLst/>
                <a:latin typeface="+mn-lt"/>
                <a:ea typeface="+mn-ea"/>
                <a:cs typeface="+mn-cs"/>
              </a:rPr>
              <a:t> to exchange good practice on the use of the fund. There is a Community of Practice on social inclusion.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European Commission also consults the </a:t>
            </a:r>
            <a:r>
              <a:rPr lang="en-GB" sz="1200" b="1" kern="1200" dirty="0">
                <a:solidFill>
                  <a:schemeClr val="tx1"/>
                </a:solidFill>
                <a:effectLst/>
                <a:latin typeface="+mn-lt"/>
                <a:ea typeface="+mn-ea"/>
                <a:cs typeface="+mn-cs"/>
              </a:rPr>
              <a:t>ESF+ Committee</a:t>
            </a:r>
            <a:r>
              <a:rPr lang="en-GB" sz="1200" kern="1200" dirty="0">
                <a:solidFill>
                  <a:schemeClr val="tx1"/>
                </a:solidFill>
                <a:effectLst/>
                <a:latin typeface="+mn-lt"/>
                <a:ea typeface="+mn-ea"/>
                <a:cs typeface="+mn-cs"/>
              </a:rPr>
              <a:t> that focuses on issues relevant to the implementation of the ESF+ programmes. The Committee is chaired by the Commission and made of 3 representatives per Member States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r>
              <a:rPr lang="en-GB" sz="1200" kern="1200" dirty="0">
                <a:solidFill>
                  <a:schemeClr val="tx1"/>
                </a:solidFill>
                <a:effectLst/>
                <a:latin typeface="+mn-lt"/>
                <a:ea typeface="+mn-ea"/>
                <a:cs typeface="+mn-cs"/>
              </a:rPr>
              <a:t>Generally, the following groups can be identified as the main beneficiaries</a:t>
            </a:r>
            <a:r>
              <a:rPr lang="en-GB" sz="1200" kern="1200" baseline="0" dirty="0">
                <a:solidFill>
                  <a:schemeClr val="tx1"/>
                </a:solidFill>
                <a:effectLst/>
                <a:latin typeface="+mn-lt"/>
                <a:ea typeface="+mn-ea"/>
                <a:cs typeface="+mn-cs"/>
              </a:rPr>
              <a:t> applying for t</a:t>
            </a:r>
            <a:r>
              <a:rPr lang="en-GB" sz="1200" kern="1200" dirty="0">
                <a:solidFill>
                  <a:schemeClr val="tx1"/>
                </a:solidFill>
                <a:effectLst/>
                <a:latin typeface="+mn-lt"/>
                <a:ea typeface="+mn-ea"/>
                <a:cs typeface="+mn-cs"/>
              </a:rPr>
              <a:t>he ESF+ : </a:t>
            </a:r>
          </a:p>
          <a:p>
            <a:pPr lvl="0" fontAlgn="auto"/>
            <a:r>
              <a:rPr lang="en-GB" sz="1200" kern="1200" dirty="0">
                <a:solidFill>
                  <a:schemeClr val="tx1"/>
                </a:solidFill>
                <a:effectLst/>
                <a:latin typeface="+mn-lt"/>
                <a:ea typeface="+mn-ea"/>
                <a:cs typeface="+mn-cs"/>
              </a:rPr>
              <a:t>Public bodies</a:t>
            </a:r>
          </a:p>
          <a:p>
            <a:pPr lvl="0" fontAlgn="auto"/>
            <a:r>
              <a:rPr lang="en-GB" sz="1200" kern="1200" dirty="0">
                <a:solidFill>
                  <a:schemeClr val="tx1"/>
                </a:solidFill>
                <a:effectLst/>
                <a:latin typeface="+mn-lt"/>
                <a:ea typeface="+mn-ea"/>
                <a:cs typeface="+mn-cs"/>
              </a:rPr>
              <a:t>Private sector entities, particularly small businesses; </a:t>
            </a:r>
          </a:p>
          <a:p>
            <a:pPr lvl="0" fontAlgn="auto"/>
            <a:r>
              <a:rPr lang="en-GB" sz="1200" kern="1200" dirty="0">
                <a:solidFill>
                  <a:schemeClr val="tx1"/>
                </a:solidFill>
                <a:effectLst/>
                <a:latin typeface="+mn-lt"/>
                <a:ea typeface="+mn-ea"/>
                <a:cs typeface="+mn-cs"/>
              </a:rPr>
              <a:t>Universities; </a:t>
            </a:r>
          </a:p>
          <a:p>
            <a:pPr lvl="0" fontAlgn="auto"/>
            <a:r>
              <a:rPr lang="en-GB" sz="1200" kern="1200" dirty="0">
                <a:solidFill>
                  <a:schemeClr val="tx1"/>
                </a:solidFill>
                <a:effectLst/>
                <a:latin typeface="+mn-lt"/>
                <a:ea typeface="+mn-ea"/>
                <a:cs typeface="+mn-cs"/>
              </a:rPr>
              <a:t>Associations, NGOs, and voluntary organisations.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a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8</a:t>
            </a:fld>
            <a:endParaRPr lang="en-GB"/>
          </a:p>
        </p:txBody>
      </p:sp>
    </p:spTree>
    <p:extLst>
      <p:ext uri="{BB962C8B-B14F-4D97-AF65-F5344CB8AC3E}">
        <p14:creationId xmlns:p14="http://schemas.microsoft.com/office/powerpoint/2010/main" val="1185859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ESF+ regulation</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states that “Member States should programme an appropriate amount of their resources of the ESF+ strand under shared management for the implementation of the Child Guarantee for activities addressing child poverty in line with the specific objectives of the ESF+ that allow for programming resources towards actions directly supporting children’s equal access to childcare, education, healthcare, decent housing and adequate nutrition.“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Three countries use the ESF+ for family centres</a:t>
            </a:r>
            <a:r>
              <a:rPr lang="en-GB" sz="1200" b="1" baseline="0" dirty="0"/>
              <a:t> linked to the Child Guarantee.</a:t>
            </a:r>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 </a:t>
            </a:r>
            <a:r>
              <a:rPr lang="en-GB" sz="1200" b="1" dirty="0"/>
              <a:t>Estonia</a:t>
            </a:r>
            <a:r>
              <a:rPr lang="en-GB" sz="1200" dirty="0"/>
              <a:t>, the focus is on developing the family centres per se, building capacity to provide a wide range of local support services for families (family nest model). In </a:t>
            </a:r>
            <a:r>
              <a:rPr lang="en-GB" sz="1200" b="1" dirty="0"/>
              <a:t>Italy</a:t>
            </a:r>
            <a:r>
              <a:rPr lang="en-GB" sz="1200" dirty="0"/>
              <a:t>, family centres were a clear focus in the last programming period, and the current focus is on experimenting peer support tied to existing family centres, with a focus on families with disabilities. In </a:t>
            </a:r>
            <a:r>
              <a:rPr lang="en-GB" sz="1200" b="1" dirty="0"/>
              <a:t>Germany</a:t>
            </a:r>
            <a:r>
              <a:rPr lang="en-GB" sz="1200" dirty="0"/>
              <a:t>, the focus is on family centres working in partnership with a wide network of local providers of family support to better address the needs of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These examples a</a:t>
            </a:r>
            <a:r>
              <a:rPr lang="en-GB" sz="1200" u="none" kern="1200" dirty="0">
                <a:solidFill>
                  <a:schemeClr val="tx1"/>
                </a:solidFill>
                <a:effectLst/>
                <a:latin typeface="+mn-lt"/>
                <a:ea typeface="+mn-ea"/>
                <a:cs typeface="+mn-cs"/>
              </a:rPr>
              <a:t>re interesting because the three countries in question have shown coordinated  approaches linking the ESF+ action to an EU policy process (the European Child Guarantee).</a:t>
            </a:r>
            <a:r>
              <a:rPr lang="en-GB" sz="1200" u="none" kern="1200" baseline="0" dirty="0">
                <a:solidFill>
                  <a:schemeClr val="tx1"/>
                </a:solidFill>
                <a:effectLst/>
                <a:latin typeface="+mn-lt"/>
                <a:ea typeface="+mn-ea"/>
                <a:cs typeface="+mn-cs"/>
              </a:rPr>
              <a:t> </a:t>
            </a:r>
            <a:r>
              <a:rPr lang="en-GB" sz="1200" u="none" kern="1200" dirty="0">
                <a:solidFill>
                  <a:schemeClr val="tx1"/>
                </a:solidFill>
                <a:effectLst/>
                <a:latin typeface="+mn-lt"/>
                <a:ea typeface="+mn-ea"/>
                <a:cs typeface="+mn-cs"/>
              </a:rPr>
              <a:t>These three examples also highlight a government commitment (through a dedicated ESF+ stream of action for families and children) to develop and consolidate these centres to support families through challenging times in order to prevent poverty and promote family well-being. </a:t>
            </a:r>
          </a:p>
          <a:p>
            <a:endParaRPr lang="en-GB" dirty="0"/>
          </a:p>
          <a:p>
            <a:r>
              <a:rPr lang="en-GB" dirty="0"/>
              <a:t>So</a:t>
            </a:r>
            <a:r>
              <a:rPr lang="en-GB" baseline="0" dirty="0"/>
              <a:t> the </a:t>
            </a:r>
            <a:r>
              <a:rPr lang="en-GB" baseline="0" dirty="0" err="1"/>
              <a:t>rEUsilience</a:t>
            </a:r>
            <a:r>
              <a:rPr lang="en-GB" baseline="0" dirty="0"/>
              <a:t> guidance dives into the details of these three examples explaining the scope and approach, with key links for further information.</a:t>
            </a:r>
            <a:endParaRPr lang="en-GB" dirty="0"/>
          </a:p>
        </p:txBody>
      </p:sp>
      <p:sp>
        <p:nvSpPr>
          <p:cNvPr id="4" name="Slide Number Placeholder 3"/>
          <p:cNvSpPr>
            <a:spLocks noGrp="1"/>
          </p:cNvSpPr>
          <p:nvPr>
            <p:ph type="sldNum" sz="quarter" idx="5"/>
          </p:nvPr>
        </p:nvSpPr>
        <p:spPr/>
        <p:txBody>
          <a:bodyPr/>
          <a:lstStyle/>
          <a:p>
            <a:fld id="{D8ACA474-47E2-4CA1-B13E-C666B97B0537}" type="slidenum">
              <a:rPr lang="en-GB" smtClean="0"/>
              <a:t>9</a:t>
            </a:fld>
            <a:endParaRPr lang="en-GB"/>
          </a:p>
        </p:txBody>
      </p:sp>
    </p:spTree>
    <p:extLst>
      <p:ext uri="{BB962C8B-B14F-4D97-AF65-F5344CB8AC3E}">
        <p14:creationId xmlns:p14="http://schemas.microsoft.com/office/powerpoint/2010/main" val="34862158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emf"/><Relationship Id="rId7" Type="http://schemas.openxmlformats.org/officeDocument/2006/relationships/image" Target="../media/image8.jpeg"/><Relationship Id="rId2" Type="http://schemas.openxmlformats.org/officeDocument/2006/relationships/image" Target="../media/image3.emf"/><Relationship Id="rId1" Type="http://schemas.openxmlformats.org/officeDocument/2006/relationships/slideMaster" Target="../slideMasters/slideMaster1.xml"/><Relationship Id="rId6" Type="http://schemas.openxmlformats.org/officeDocument/2006/relationships/image" Target="../media/image7.jpeg"/><Relationship Id="rId11" Type="http://schemas.openxmlformats.org/officeDocument/2006/relationships/image" Target="../media/image2.pn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2BE0763C-29E4-5C80-1D80-2E7A5BCE00E5}"/>
              </a:ext>
            </a:extLst>
          </p:cNvPr>
          <p:cNvSpPr/>
          <p:nvPr userDrawn="1"/>
        </p:nvSpPr>
        <p:spPr>
          <a:xfrm>
            <a:off x="0" y="1391920"/>
            <a:ext cx="12192000" cy="2966720"/>
          </a:xfrm>
          <a:prstGeom prst="rect">
            <a:avLst/>
          </a:prstGeom>
          <a:solidFill>
            <a:srgbClr val="0655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4E1814D7-89F7-B416-4492-1CDEC44BF45E}"/>
              </a:ext>
            </a:extLst>
          </p:cNvPr>
          <p:cNvSpPr>
            <a:spLocks noGrp="1"/>
          </p:cNvSpPr>
          <p:nvPr>
            <p:ph type="ctrTitle"/>
          </p:nvPr>
        </p:nvSpPr>
        <p:spPr>
          <a:xfrm>
            <a:off x="2235200" y="2168810"/>
            <a:ext cx="6786880" cy="1193800"/>
          </a:xfrm>
        </p:spPr>
        <p:txBody>
          <a:bodyPr anchor="b">
            <a:normAutofit/>
          </a:bodyPr>
          <a:lstStyle>
            <a:lvl1pPr algn="l">
              <a:defRPr sz="4000">
                <a:solidFill>
                  <a:schemeClr val="bg1"/>
                </a:solidFill>
              </a:defRPr>
            </a:lvl1pPr>
          </a:lstStyle>
          <a:p>
            <a:r>
              <a:rPr lang="en-US"/>
              <a:t>Click to edit Master title style</a:t>
            </a:r>
            <a:endParaRPr lang="es-ES"/>
          </a:p>
        </p:txBody>
      </p:sp>
      <p:pic>
        <p:nvPicPr>
          <p:cNvPr id="9" name="Imagen 8" descr="Patrón de fondo&#10;&#10;Descripción generada automáticamente con confianza media">
            <a:extLst>
              <a:ext uri="{FF2B5EF4-FFF2-40B4-BE49-F238E27FC236}">
                <a16:creationId xmlns:a16="http://schemas.microsoft.com/office/drawing/2014/main" id="{1A21BB8C-9BC9-2F6D-2203-DB9B09ECF353}"/>
              </a:ext>
            </a:extLst>
          </p:cNvPr>
          <p:cNvPicPr>
            <a:picLocks noChangeAspect="1"/>
          </p:cNvPicPr>
          <p:nvPr userDrawn="1"/>
        </p:nvPicPr>
        <p:blipFill rotWithShape="1">
          <a:blip r:embed="rId2"/>
          <a:srcRect r="79885" b="49859"/>
          <a:stretch/>
        </p:blipFill>
        <p:spPr>
          <a:xfrm rot="5400000">
            <a:off x="-95564" y="2006926"/>
            <a:ext cx="1856472" cy="1665344"/>
          </a:xfrm>
          <a:prstGeom prst="rect">
            <a:avLst/>
          </a:prstGeom>
        </p:spPr>
      </p:pic>
    </p:spTree>
    <p:extLst>
      <p:ext uri="{BB962C8B-B14F-4D97-AF65-F5344CB8AC3E}">
        <p14:creationId xmlns:p14="http://schemas.microsoft.com/office/powerpoint/2010/main" val="2489679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BD2D9-0668-E48B-AB88-B2B4C913D8AD}"/>
              </a:ext>
            </a:extLst>
          </p:cNvPr>
          <p:cNvSpPr>
            <a:spLocks noGrp="1"/>
          </p:cNvSpPr>
          <p:nvPr>
            <p:ph type="title"/>
          </p:nvPr>
        </p:nvSpPr>
        <p:spPr/>
        <p:txBody>
          <a:bodyPr/>
          <a:lstStyle/>
          <a:p>
            <a:r>
              <a:rPr lang="en-US"/>
              <a:t>Click to edit Master title style</a:t>
            </a:r>
            <a:endParaRPr lang="es-ES"/>
          </a:p>
        </p:txBody>
      </p:sp>
      <p:sp>
        <p:nvSpPr>
          <p:cNvPr id="3" name="Marcador de contenido 2">
            <a:extLst>
              <a:ext uri="{FF2B5EF4-FFF2-40B4-BE49-F238E27FC236}">
                <a16:creationId xmlns:a16="http://schemas.microsoft.com/office/drawing/2014/main" id="{B999E67A-DE95-5F7A-AB9D-939262B909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pic>
        <p:nvPicPr>
          <p:cNvPr id="8" name="Imagen 7" descr="Patrón de fondo&#10;&#10;Descripción generada automáticamente con confianza media">
            <a:extLst>
              <a:ext uri="{FF2B5EF4-FFF2-40B4-BE49-F238E27FC236}">
                <a16:creationId xmlns:a16="http://schemas.microsoft.com/office/drawing/2014/main" id="{78AF8F7C-5E9F-1D79-F5E3-F3FE2E0FFC9B}"/>
              </a:ext>
            </a:extLst>
          </p:cNvPr>
          <p:cNvPicPr>
            <a:picLocks noChangeAspect="1"/>
          </p:cNvPicPr>
          <p:nvPr userDrawn="1"/>
        </p:nvPicPr>
        <p:blipFill rotWithShape="1">
          <a:blip r:embed="rId2"/>
          <a:srcRect b="73602"/>
          <a:stretch/>
        </p:blipFill>
        <p:spPr>
          <a:xfrm rot="5400000">
            <a:off x="-2329571" y="2413827"/>
            <a:ext cx="5148197" cy="489054"/>
          </a:xfrm>
          <a:prstGeom prst="rect">
            <a:avLst/>
          </a:prstGeom>
        </p:spPr>
      </p:pic>
      <p:pic>
        <p:nvPicPr>
          <p:cNvPr id="10" name="Imagen 9" descr="Patrón de fondo&#10;&#10;Descripción generada automáticamente con confianza media">
            <a:extLst>
              <a:ext uri="{FF2B5EF4-FFF2-40B4-BE49-F238E27FC236}">
                <a16:creationId xmlns:a16="http://schemas.microsoft.com/office/drawing/2014/main" id="{CE633988-50E5-A052-77C0-9F2F7817D2E0}"/>
              </a:ext>
            </a:extLst>
          </p:cNvPr>
          <p:cNvPicPr>
            <a:picLocks noChangeAspect="1"/>
          </p:cNvPicPr>
          <p:nvPr userDrawn="1"/>
        </p:nvPicPr>
        <p:blipFill rotWithShape="1">
          <a:blip r:embed="rId2"/>
          <a:srcRect l="-897" r="69321" b="77378"/>
          <a:stretch/>
        </p:blipFill>
        <p:spPr>
          <a:xfrm rot="5400000">
            <a:off x="-603224" y="5835676"/>
            <a:ext cx="1625547" cy="419100"/>
          </a:xfrm>
          <a:prstGeom prst="rect">
            <a:avLst/>
          </a:prstGeom>
        </p:spPr>
      </p:pic>
    </p:spTree>
    <p:extLst>
      <p:ext uri="{BB962C8B-B14F-4D97-AF65-F5344CB8AC3E}">
        <p14:creationId xmlns:p14="http://schemas.microsoft.com/office/powerpoint/2010/main" val="2232342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ntent 2 column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9A8AA3-C44B-441C-D423-0BF0D83748C3}"/>
              </a:ext>
            </a:extLst>
          </p:cNvPr>
          <p:cNvSpPr>
            <a:spLocks noGrp="1"/>
          </p:cNvSpPr>
          <p:nvPr>
            <p:ph type="title"/>
          </p:nvPr>
        </p:nvSpPr>
        <p:spPr>
          <a:xfrm>
            <a:off x="839788" y="365125"/>
            <a:ext cx="10515600" cy="1325563"/>
          </a:xfrm>
        </p:spPr>
        <p:txBody>
          <a:bodyPr/>
          <a:lstStyle/>
          <a:p>
            <a:r>
              <a:rPr lang="en-US"/>
              <a:t>Click to edit Master title style</a:t>
            </a:r>
            <a:endParaRPr lang="es-ES"/>
          </a:p>
        </p:txBody>
      </p:sp>
      <p:sp>
        <p:nvSpPr>
          <p:cNvPr id="3" name="Marcador de texto 2">
            <a:extLst>
              <a:ext uri="{FF2B5EF4-FFF2-40B4-BE49-F238E27FC236}">
                <a16:creationId xmlns:a16="http://schemas.microsoft.com/office/drawing/2014/main" id="{8EF3DC15-4E32-D3F2-1EAF-1F4D84B74A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Marcador de contenido 3">
            <a:extLst>
              <a:ext uri="{FF2B5EF4-FFF2-40B4-BE49-F238E27FC236}">
                <a16:creationId xmlns:a16="http://schemas.microsoft.com/office/drawing/2014/main" id="{84FC36CE-6216-0923-7BBF-847F194A2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Marcador de texto 4">
            <a:extLst>
              <a:ext uri="{FF2B5EF4-FFF2-40B4-BE49-F238E27FC236}">
                <a16:creationId xmlns:a16="http://schemas.microsoft.com/office/drawing/2014/main" id="{C1DD0D00-D251-A944-52CC-2B93DDCD92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Marcador de contenido 5">
            <a:extLst>
              <a:ext uri="{FF2B5EF4-FFF2-40B4-BE49-F238E27FC236}">
                <a16:creationId xmlns:a16="http://schemas.microsoft.com/office/drawing/2014/main" id="{00A6506A-FCAF-19DF-8747-6CF3BB818F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pic>
        <p:nvPicPr>
          <p:cNvPr id="10" name="Imagen 9" descr="Patrón de fondo&#10;&#10;Descripción generada automáticamente con confianza media">
            <a:extLst>
              <a:ext uri="{FF2B5EF4-FFF2-40B4-BE49-F238E27FC236}">
                <a16:creationId xmlns:a16="http://schemas.microsoft.com/office/drawing/2014/main" id="{FF8FD20D-FE52-E925-7BBA-0807E6FEA30A}"/>
              </a:ext>
            </a:extLst>
          </p:cNvPr>
          <p:cNvPicPr>
            <a:picLocks noChangeAspect="1"/>
          </p:cNvPicPr>
          <p:nvPr userDrawn="1"/>
        </p:nvPicPr>
        <p:blipFill rotWithShape="1">
          <a:blip r:embed="rId2"/>
          <a:srcRect b="73602"/>
          <a:stretch/>
        </p:blipFill>
        <p:spPr>
          <a:xfrm rot="5400000">
            <a:off x="-2329571" y="2413827"/>
            <a:ext cx="5148197" cy="489054"/>
          </a:xfrm>
          <a:prstGeom prst="rect">
            <a:avLst/>
          </a:prstGeom>
        </p:spPr>
      </p:pic>
      <p:pic>
        <p:nvPicPr>
          <p:cNvPr id="11" name="Imagen 10" descr="Patrón de fondo&#10;&#10;Descripción generada automáticamente con confianza media">
            <a:extLst>
              <a:ext uri="{FF2B5EF4-FFF2-40B4-BE49-F238E27FC236}">
                <a16:creationId xmlns:a16="http://schemas.microsoft.com/office/drawing/2014/main" id="{101FE2E7-7E75-F6AF-8259-DEB14AB0AE64}"/>
              </a:ext>
            </a:extLst>
          </p:cNvPr>
          <p:cNvPicPr>
            <a:picLocks noChangeAspect="1"/>
          </p:cNvPicPr>
          <p:nvPr userDrawn="1"/>
        </p:nvPicPr>
        <p:blipFill rotWithShape="1">
          <a:blip r:embed="rId2"/>
          <a:srcRect l="-897" r="69321" b="77378"/>
          <a:stretch/>
        </p:blipFill>
        <p:spPr>
          <a:xfrm rot="5400000">
            <a:off x="-603224" y="5835676"/>
            <a:ext cx="1625547" cy="419100"/>
          </a:xfrm>
          <a:prstGeom prst="rect">
            <a:avLst/>
          </a:prstGeom>
        </p:spPr>
      </p:pic>
    </p:spTree>
    <p:extLst>
      <p:ext uri="{BB962C8B-B14F-4D97-AF65-F5344CB8AC3E}">
        <p14:creationId xmlns:p14="http://schemas.microsoft.com/office/powerpoint/2010/main" val="1114746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A1850893-A05A-C53E-1F5E-8DA1150E5A80}"/>
              </a:ext>
            </a:extLst>
          </p:cNvPr>
          <p:cNvSpPr/>
          <p:nvPr userDrawn="1"/>
        </p:nvSpPr>
        <p:spPr>
          <a:xfrm>
            <a:off x="5511037" y="5545379"/>
            <a:ext cx="6680963" cy="8942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a:extLst>
              <a:ext uri="{FF2B5EF4-FFF2-40B4-BE49-F238E27FC236}">
                <a16:creationId xmlns:a16="http://schemas.microsoft.com/office/drawing/2014/main" id="{C33BE96B-C794-1B16-4928-DF7424FB62CA}"/>
              </a:ext>
            </a:extLst>
          </p:cNvPr>
          <p:cNvSpPr/>
          <p:nvPr userDrawn="1"/>
        </p:nvSpPr>
        <p:spPr>
          <a:xfrm>
            <a:off x="0" y="1"/>
            <a:ext cx="6262620" cy="5622079"/>
          </a:xfrm>
          <a:prstGeom prst="rect">
            <a:avLst/>
          </a:prstGeom>
          <a:solidFill>
            <a:srgbClr val="0655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Título 1">
            <a:extLst>
              <a:ext uri="{FF2B5EF4-FFF2-40B4-BE49-F238E27FC236}">
                <a16:creationId xmlns:a16="http://schemas.microsoft.com/office/drawing/2014/main" id="{A15795D6-A9ED-D609-6A0A-C2B73878BF6E}"/>
              </a:ext>
            </a:extLst>
          </p:cNvPr>
          <p:cNvSpPr>
            <a:spLocks noGrp="1"/>
          </p:cNvSpPr>
          <p:nvPr>
            <p:ph type="title"/>
          </p:nvPr>
        </p:nvSpPr>
        <p:spPr>
          <a:xfrm>
            <a:off x="753170" y="1357955"/>
            <a:ext cx="4505587" cy="2356471"/>
          </a:xfrm>
        </p:spPr>
        <p:txBody>
          <a:bodyPr/>
          <a:lstStyle>
            <a:lvl1pPr algn="l">
              <a:defRPr>
                <a:solidFill>
                  <a:schemeClr val="bg1"/>
                </a:solidFill>
              </a:defRPr>
            </a:lvl1pPr>
          </a:lstStyle>
          <a:p>
            <a:r>
              <a:rPr lang="en-US"/>
              <a:t>Click to edit Master title style</a:t>
            </a:r>
            <a:endParaRPr lang="es-ES"/>
          </a:p>
        </p:txBody>
      </p:sp>
      <p:sp>
        <p:nvSpPr>
          <p:cNvPr id="12" name="CuadroTexto 11">
            <a:extLst>
              <a:ext uri="{FF2B5EF4-FFF2-40B4-BE49-F238E27FC236}">
                <a16:creationId xmlns:a16="http://schemas.microsoft.com/office/drawing/2014/main" id="{CBB8771F-1E81-BD0E-D628-23CFDCDD190D}"/>
              </a:ext>
            </a:extLst>
          </p:cNvPr>
          <p:cNvSpPr txBox="1"/>
          <p:nvPr userDrawn="1"/>
        </p:nvSpPr>
        <p:spPr>
          <a:xfrm>
            <a:off x="5578375" y="5983014"/>
            <a:ext cx="3531907" cy="590931"/>
          </a:xfrm>
          <a:prstGeom prst="rect">
            <a:avLst/>
          </a:prstGeom>
          <a:noFill/>
        </p:spPr>
        <p:txBody>
          <a:bodyPr wrap="square" rtlCol="0">
            <a:spAutoFit/>
          </a:bodyPr>
          <a:lstStyle/>
          <a:p>
            <a:pPr algn="just" fontAlgn="ctr">
              <a:lnSpc>
                <a:spcPct val="120000"/>
              </a:lnSpc>
              <a:spcAft>
                <a:spcPts val="1000"/>
              </a:spcAft>
            </a:pPr>
            <a:r>
              <a:rPr lang="en-GB" sz="900">
                <a:solidFill>
                  <a:srgbClr val="055576"/>
                </a:solidFill>
                <a:effectLst/>
                <a:latin typeface="Calibri" panose="020F0502020204030204" pitchFamily="34" charset="0"/>
                <a:ea typeface="Arial" panose="020B0604020202020204" pitchFamily="34" charset="0"/>
              </a:rPr>
              <a:t>This project has received funding from the European Union’s Horizon Europe research and innovation programme under Grant Agreement No Project 101060410 and Innovate UK, the UK’s Innovation Agency.</a:t>
            </a:r>
            <a:endParaRPr lang="es-ES" sz="900">
              <a:solidFill>
                <a:srgbClr val="5A5A5A"/>
              </a:solidFill>
              <a:effectLst/>
              <a:latin typeface="Arial" panose="020B0604020202020204" pitchFamily="34" charset="0"/>
              <a:ea typeface="Arial" panose="020B0604020202020204" pitchFamily="34" charset="0"/>
            </a:endParaRPr>
          </a:p>
        </p:txBody>
      </p:sp>
      <p:pic>
        <p:nvPicPr>
          <p:cNvPr id="13" name="Imagen 12">
            <a:extLst>
              <a:ext uri="{FF2B5EF4-FFF2-40B4-BE49-F238E27FC236}">
                <a16:creationId xmlns:a16="http://schemas.microsoft.com/office/drawing/2014/main" id="{A854A109-6275-DC5B-3A1F-8CF62736FD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84" y="6102809"/>
            <a:ext cx="1096449" cy="369184"/>
          </a:xfrm>
          <a:prstGeom prst="rect">
            <a:avLst/>
          </a:prstGeom>
        </p:spPr>
      </p:pic>
      <p:pic>
        <p:nvPicPr>
          <p:cNvPr id="14" name="Imagen 13">
            <a:extLst>
              <a:ext uri="{FF2B5EF4-FFF2-40B4-BE49-F238E27FC236}">
                <a16:creationId xmlns:a16="http://schemas.microsoft.com/office/drawing/2014/main" id="{3A3ABDFC-9D06-7194-64FC-851AEC1197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25736" y="6088903"/>
            <a:ext cx="567508" cy="383090"/>
          </a:xfrm>
          <a:prstGeom prst="rect">
            <a:avLst/>
          </a:prstGeom>
        </p:spPr>
      </p:pic>
      <p:grpSp>
        <p:nvGrpSpPr>
          <p:cNvPr id="2" name="Grupo 1">
            <a:extLst>
              <a:ext uri="{FF2B5EF4-FFF2-40B4-BE49-F238E27FC236}">
                <a16:creationId xmlns:a16="http://schemas.microsoft.com/office/drawing/2014/main" id="{D3C1913B-9EF8-47CD-DA3E-92308FF53DB8}"/>
              </a:ext>
            </a:extLst>
          </p:cNvPr>
          <p:cNvGrpSpPr/>
          <p:nvPr userDrawn="1"/>
        </p:nvGrpSpPr>
        <p:grpSpPr>
          <a:xfrm>
            <a:off x="6738163" y="1144246"/>
            <a:ext cx="4923493" cy="3598271"/>
            <a:chOff x="0" y="0"/>
            <a:chExt cx="3255645" cy="2379403"/>
          </a:xfrm>
        </p:grpSpPr>
        <p:pic>
          <p:nvPicPr>
            <p:cNvPr id="3" name="Imagen 2" descr="Logotipo, nombre de la empresa&#10;&#10;Descripción generada automáticamente">
              <a:extLst>
                <a:ext uri="{FF2B5EF4-FFF2-40B4-BE49-F238E27FC236}">
                  <a16:creationId xmlns:a16="http://schemas.microsoft.com/office/drawing/2014/main" id="{7187FB75-AEDD-448B-6A83-58C4B01A747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2509" y="0"/>
              <a:ext cx="1202690" cy="628650"/>
            </a:xfrm>
            <a:prstGeom prst="rect">
              <a:avLst/>
            </a:prstGeom>
          </p:spPr>
        </p:pic>
        <p:pic>
          <p:nvPicPr>
            <p:cNvPr id="4" name="Imagen 3" descr="Logotipo, nombre de la empresa&#10;&#10;Descripción generada automáticamente">
              <a:extLst>
                <a:ext uri="{FF2B5EF4-FFF2-40B4-BE49-F238E27FC236}">
                  <a16:creationId xmlns:a16="http://schemas.microsoft.com/office/drawing/2014/main" id="{7410E951-0DA9-CBA0-FB47-9458389EDAB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828800" y="83127"/>
              <a:ext cx="844550" cy="441325"/>
            </a:xfrm>
            <a:prstGeom prst="rect">
              <a:avLst/>
            </a:prstGeom>
          </p:spPr>
        </p:pic>
        <p:pic>
          <p:nvPicPr>
            <p:cNvPr id="5" name="Imagen 4" descr="Texto, Logotipo, nombre de la empresa&#10;&#10;Descripción generada automáticamente">
              <a:extLst>
                <a:ext uri="{FF2B5EF4-FFF2-40B4-BE49-F238E27FC236}">
                  <a16:creationId xmlns:a16="http://schemas.microsoft.com/office/drawing/2014/main" id="{9284AB2E-084E-672E-29B5-7C7627DA803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706582"/>
              <a:ext cx="1045845" cy="546735"/>
            </a:xfrm>
            <a:prstGeom prst="rect">
              <a:avLst/>
            </a:prstGeom>
          </p:spPr>
        </p:pic>
        <p:pic>
          <p:nvPicPr>
            <p:cNvPr id="6" name="Imagen 5" descr="Logotipo, nombre de la empresa&#10;&#10;Descripción generada automáticamente">
              <a:extLst>
                <a:ext uri="{FF2B5EF4-FFF2-40B4-BE49-F238E27FC236}">
                  <a16:creationId xmlns:a16="http://schemas.microsoft.com/office/drawing/2014/main" id="{97747B85-64A4-EF6C-F04E-BB018AC5F97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91490" y="734291"/>
              <a:ext cx="1010920" cy="528320"/>
            </a:xfrm>
            <a:prstGeom prst="rect">
              <a:avLst/>
            </a:prstGeom>
          </p:spPr>
        </p:pic>
        <p:pic>
          <p:nvPicPr>
            <p:cNvPr id="15" name="Imagen 14" descr="Texto&#10;&#10;Descripción generada automáticamente">
              <a:extLst>
                <a:ext uri="{FF2B5EF4-FFF2-40B4-BE49-F238E27FC236}">
                  <a16:creationId xmlns:a16="http://schemas.microsoft.com/office/drawing/2014/main" id="{F17C5C1E-B4E7-4337-5F06-3E9D56A8D86C}"/>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438400" y="817418"/>
              <a:ext cx="817245" cy="427355"/>
            </a:xfrm>
            <a:prstGeom prst="rect">
              <a:avLst/>
            </a:prstGeom>
          </p:spPr>
        </p:pic>
        <p:pic>
          <p:nvPicPr>
            <p:cNvPr id="16" name="Imagen 15" descr="Forma, Flecha&#10;&#10;Descripción generada automáticamente con confianza media">
              <a:extLst>
                <a:ext uri="{FF2B5EF4-FFF2-40B4-BE49-F238E27FC236}">
                  <a16:creationId xmlns:a16="http://schemas.microsoft.com/office/drawing/2014/main" id="{D5F5ACFE-AF89-3FB2-1604-617A992C3A16}"/>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31272" y="1593273"/>
              <a:ext cx="607060" cy="786130"/>
            </a:xfrm>
            <a:prstGeom prst="rect">
              <a:avLst/>
            </a:prstGeom>
          </p:spPr>
        </p:pic>
        <p:pic>
          <p:nvPicPr>
            <p:cNvPr id="17" name="Imagen 16" descr="Logotipo&#10;&#10;Descripción generada automáticamente">
              <a:extLst>
                <a:ext uri="{FF2B5EF4-FFF2-40B4-BE49-F238E27FC236}">
                  <a16:creationId xmlns:a16="http://schemas.microsoft.com/office/drawing/2014/main" id="{86518AF1-F3A8-300A-D835-62880E303C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676400" y="1773382"/>
              <a:ext cx="1121410" cy="586105"/>
            </a:xfrm>
            <a:prstGeom prst="rect">
              <a:avLst/>
            </a:prstGeom>
          </p:spPr>
        </p:pic>
      </p:grpSp>
      <p:sp>
        <p:nvSpPr>
          <p:cNvPr id="18" name="CuadroTexto 17">
            <a:extLst>
              <a:ext uri="{FF2B5EF4-FFF2-40B4-BE49-F238E27FC236}">
                <a16:creationId xmlns:a16="http://schemas.microsoft.com/office/drawing/2014/main" id="{FA45600A-57AE-E012-BFFF-E2E992F0DC89}"/>
              </a:ext>
            </a:extLst>
          </p:cNvPr>
          <p:cNvSpPr txBox="1"/>
          <p:nvPr userDrawn="1"/>
        </p:nvSpPr>
        <p:spPr>
          <a:xfrm>
            <a:off x="7743215" y="375218"/>
            <a:ext cx="3037840" cy="369332"/>
          </a:xfrm>
          <a:prstGeom prst="rect">
            <a:avLst/>
          </a:prstGeom>
          <a:noFill/>
        </p:spPr>
        <p:txBody>
          <a:bodyPr wrap="square" rtlCol="0">
            <a:spAutoFit/>
          </a:bodyPr>
          <a:lstStyle/>
          <a:p>
            <a:pPr algn="ctr"/>
            <a:r>
              <a:rPr lang="en-GB" b="1" noProof="0">
                <a:solidFill>
                  <a:schemeClr val="accent1"/>
                </a:solidFill>
              </a:rPr>
              <a:t>Consortium members</a:t>
            </a:r>
          </a:p>
        </p:txBody>
      </p:sp>
      <p:cxnSp>
        <p:nvCxnSpPr>
          <p:cNvPr id="20" name="Conector recto 19">
            <a:extLst>
              <a:ext uri="{FF2B5EF4-FFF2-40B4-BE49-F238E27FC236}">
                <a16:creationId xmlns:a16="http://schemas.microsoft.com/office/drawing/2014/main" id="{F77F7629-7EA5-D14A-0807-E47CD461C22E}"/>
              </a:ext>
            </a:extLst>
          </p:cNvPr>
          <p:cNvCxnSpPr/>
          <p:nvPr userDrawn="1"/>
        </p:nvCxnSpPr>
        <p:spPr>
          <a:xfrm>
            <a:off x="8186049" y="757272"/>
            <a:ext cx="2172136" cy="0"/>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22" name="Imagen 21" descr="Patrón de fondo&#10;&#10;Descripción generada automáticamente con confianza media">
            <a:extLst>
              <a:ext uri="{FF2B5EF4-FFF2-40B4-BE49-F238E27FC236}">
                <a16:creationId xmlns:a16="http://schemas.microsoft.com/office/drawing/2014/main" id="{1899D293-2BD3-4F2C-8FA7-4888F29ADA6B}"/>
              </a:ext>
            </a:extLst>
          </p:cNvPr>
          <p:cNvPicPr>
            <a:picLocks noChangeAspect="1"/>
          </p:cNvPicPr>
          <p:nvPr userDrawn="1"/>
        </p:nvPicPr>
        <p:blipFill rotWithShape="1">
          <a:blip r:embed="rId11"/>
          <a:srcRect b="73602"/>
          <a:stretch/>
        </p:blipFill>
        <p:spPr>
          <a:xfrm>
            <a:off x="557211" y="5133026"/>
            <a:ext cx="5148197" cy="489054"/>
          </a:xfrm>
          <a:prstGeom prst="rect">
            <a:avLst/>
          </a:prstGeom>
        </p:spPr>
      </p:pic>
    </p:spTree>
    <p:extLst>
      <p:ext uri="{BB962C8B-B14F-4D97-AF65-F5344CB8AC3E}">
        <p14:creationId xmlns:p14="http://schemas.microsoft.com/office/powerpoint/2010/main" val="133223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White page">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2CA4E37C-DBA9-2A23-6214-FFF2035E8035}"/>
              </a:ext>
            </a:extLst>
          </p:cNvPr>
          <p:cNvSpPr/>
          <p:nvPr userDrawn="1"/>
        </p:nvSpPr>
        <p:spPr>
          <a:xfrm>
            <a:off x="10070275" y="5605153"/>
            <a:ext cx="2121725" cy="125284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Rectángulo 1">
            <a:extLst>
              <a:ext uri="{FF2B5EF4-FFF2-40B4-BE49-F238E27FC236}">
                <a16:creationId xmlns:a16="http://schemas.microsoft.com/office/drawing/2014/main" id="{8DA0F1DC-5A12-42A2-6C5E-50DD97E84547}"/>
              </a:ext>
            </a:extLst>
          </p:cNvPr>
          <p:cNvSpPr/>
          <p:nvPr userDrawn="1"/>
        </p:nvSpPr>
        <p:spPr>
          <a:xfrm>
            <a:off x="608775" y="5605153"/>
            <a:ext cx="2121725" cy="125284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7442197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82F5BBC-4AE4-AB3A-A705-3DA08F9CC3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modify the title style of the pattern</a:t>
            </a:r>
            <a:endParaRPr lang="es-ES"/>
          </a:p>
        </p:txBody>
      </p:sp>
      <p:sp>
        <p:nvSpPr>
          <p:cNvPr id="3" name="Marcador de texto 2">
            <a:extLst>
              <a:ext uri="{FF2B5EF4-FFF2-40B4-BE49-F238E27FC236}">
                <a16:creationId xmlns:a16="http://schemas.microsoft.com/office/drawing/2014/main" id="{94D2A041-1AAA-FE0C-82FD-BED7ED33C1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a:t>Click to modify the text styles of the pattern
Second level
Third level
Fourth level
Fifth level</a:t>
            </a:r>
          </a:p>
        </p:txBody>
      </p:sp>
      <p:pic>
        <p:nvPicPr>
          <p:cNvPr id="7" name="Imagen 6" descr="Logotipo&#10;&#10;Descripción generada automáticamente">
            <a:extLst>
              <a:ext uri="{FF2B5EF4-FFF2-40B4-BE49-F238E27FC236}">
                <a16:creationId xmlns:a16="http://schemas.microsoft.com/office/drawing/2014/main" id="{7A61B333-6F11-8A4A-E41C-9711D2D3E179}"/>
              </a:ext>
            </a:extLst>
          </p:cNvPr>
          <p:cNvPicPr>
            <a:picLocks noChangeAspect="1"/>
          </p:cNvPicPr>
          <p:nvPr userDrawn="1"/>
        </p:nvPicPr>
        <p:blipFill>
          <a:blip r:embed="rId7"/>
          <a:stretch>
            <a:fillRect/>
          </a:stretch>
        </p:blipFill>
        <p:spPr>
          <a:xfrm>
            <a:off x="10435780" y="5816100"/>
            <a:ext cx="1479779" cy="985533"/>
          </a:xfrm>
          <a:prstGeom prst="rect">
            <a:avLst/>
          </a:prstGeom>
        </p:spPr>
      </p:pic>
      <p:sp>
        <p:nvSpPr>
          <p:cNvPr id="4" name="CuadroTexto 3">
            <a:extLst>
              <a:ext uri="{FF2B5EF4-FFF2-40B4-BE49-F238E27FC236}">
                <a16:creationId xmlns:a16="http://schemas.microsoft.com/office/drawing/2014/main" id="{0E07639D-C94B-3FAD-D6BB-108B2EE2C2C9}"/>
              </a:ext>
            </a:extLst>
          </p:cNvPr>
          <p:cNvSpPr txBox="1"/>
          <p:nvPr userDrawn="1"/>
        </p:nvSpPr>
        <p:spPr>
          <a:xfrm>
            <a:off x="725466" y="6176963"/>
            <a:ext cx="1982940" cy="323165"/>
          </a:xfrm>
          <a:prstGeom prst="rect">
            <a:avLst/>
          </a:prstGeom>
          <a:noFill/>
        </p:spPr>
        <p:txBody>
          <a:bodyPr wrap="square" rtlCol="0">
            <a:spAutoFit/>
          </a:bodyPr>
          <a:lstStyle/>
          <a:p>
            <a:pPr algn="l"/>
            <a:r>
              <a:rPr lang="es-ES" sz="1500" b="1">
                <a:solidFill>
                  <a:srgbClr val="065576"/>
                </a:solidFill>
              </a:rPr>
              <a:t>reusilience.eu</a:t>
            </a:r>
            <a:endParaRPr lang="es-ES" sz="1500">
              <a:solidFill>
                <a:srgbClr val="065576"/>
              </a:solidFill>
            </a:endParaRPr>
          </a:p>
        </p:txBody>
      </p:sp>
    </p:spTree>
    <p:extLst>
      <p:ext uri="{BB962C8B-B14F-4D97-AF65-F5344CB8AC3E}">
        <p14:creationId xmlns:p14="http://schemas.microsoft.com/office/powerpoint/2010/main" val="3512606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1" r:id="rId4"/>
    <p:sldLayoutId id="2147483655" r:id="rId5"/>
  </p:sldLayoutIdLst>
  <p:txStyles>
    <p:titleStyle>
      <a:lvl1pPr algn="l" defTabSz="914400" rtl="0" eaLnBrk="1" latinLnBrk="0" hangingPunct="1">
        <a:lnSpc>
          <a:spcPct val="90000"/>
        </a:lnSpc>
        <a:spcBef>
          <a:spcPct val="0"/>
        </a:spcBef>
        <a:buNone/>
        <a:defRPr sz="4400" b="1" kern="1200">
          <a:solidFill>
            <a:srgbClr val="06557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6557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6557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6557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6557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6557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reusilience.eu/publications/exploring-resilience-with-families-overview-report"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european-social-fund-plus.ec.europa.eu/en/what-es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employment-social-affairs.ec.europa.eu/policies-and-activities/social-protection-social-inclusion/addressing-poverty-and-supporting-social-inclusion/investing-children/european-child-guarantee/national-action-plans-and-progress-reports_en#:~:text=The%20Council%20Recommendation%20establishing%20a%20European%20Child%20Guarantee,actions%20and%20measures%20to%20support%20children%20in%20need."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875235C0-03C5-21D5-4812-CF06FE43053C}"/>
              </a:ext>
            </a:extLst>
          </p:cNvPr>
          <p:cNvSpPr/>
          <p:nvPr/>
        </p:nvSpPr>
        <p:spPr>
          <a:xfrm>
            <a:off x="0" y="-1"/>
            <a:ext cx="9269260" cy="5874707"/>
          </a:xfrm>
          <a:prstGeom prst="rect">
            <a:avLst/>
          </a:prstGeom>
          <a:solidFill>
            <a:srgbClr val="06557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36F17AC7-D8F9-105C-1745-57B3CE8B2A6D}"/>
              </a:ext>
            </a:extLst>
          </p:cNvPr>
          <p:cNvSpPr>
            <a:spLocks noGrp="1"/>
          </p:cNvSpPr>
          <p:nvPr>
            <p:ph type="ctrTitle" idx="4294967295"/>
          </p:nvPr>
        </p:nvSpPr>
        <p:spPr>
          <a:xfrm>
            <a:off x="2006929" y="1954213"/>
            <a:ext cx="7121029" cy="1477962"/>
          </a:xfrm>
        </p:spPr>
        <p:txBody>
          <a:bodyPr>
            <a:normAutofit fontScale="90000"/>
          </a:bodyPr>
          <a:lstStyle/>
          <a:p>
            <a:r>
              <a:rPr lang="en-GB" sz="4500" b="1" dirty="0">
                <a:solidFill>
                  <a:schemeClr val="bg1"/>
                </a:solidFill>
              </a:rPr>
              <a:t>Breakout sessions: </a:t>
            </a:r>
            <a:br>
              <a:rPr lang="en-GB" sz="4500" b="1" dirty="0">
                <a:solidFill>
                  <a:schemeClr val="bg1"/>
                </a:solidFill>
              </a:rPr>
            </a:br>
            <a:r>
              <a:rPr lang="en-GB" sz="4500" b="1" dirty="0">
                <a:solidFill>
                  <a:schemeClr val="bg1"/>
                </a:solidFill>
              </a:rPr>
              <a:t>Key recommendations at EU level </a:t>
            </a:r>
            <a:br>
              <a:rPr lang="en-GB" sz="4500" b="1" dirty="0">
                <a:solidFill>
                  <a:schemeClr val="bg1"/>
                </a:solidFill>
              </a:rPr>
            </a:br>
            <a:br>
              <a:rPr lang="en-GB" sz="4500" b="1" dirty="0">
                <a:solidFill>
                  <a:schemeClr val="bg1"/>
                </a:solidFill>
              </a:rPr>
            </a:br>
            <a:r>
              <a:rPr lang="en-GB" sz="4500" b="1" dirty="0">
                <a:solidFill>
                  <a:schemeClr val="bg1"/>
                </a:solidFill>
              </a:rPr>
              <a:t>How</a:t>
            </a:r>
            <a:r>
              <a:rPr lang="en-GB" dirty="0">
                <a:solidFill>
                  <a:schemeClr val="bg1"/>
                </a:solidFill>
              </a:rPr>
              <a:t> can the European Social Fund Plus help boost funding for family support </a:t>
            </a:r>
            <a:endParaRPr lang="en-GB" sz="4500" b="1" dirty="0">
              <a:solidFill>
                <a:schemeClr val="bg1"/>
              </a:solidFill>
            </a:endParaRPr>
          </a:p>
        </p:txBody>
      </p:sp>
      <p:sp>
        <p:nvSpPr>
          <p:cNvPr id="5" name="Rectángulo 4">
            <a:extLst>
              <a:ext uri="{FF2B5EF4-FFF2-40B4-BE49-F238E27FC236}">
                <a16:creationId xmlns:a16="http://schemas.microsoft.com/office/drawing/2014/main" id="{A821C5DE-0993-FB6D-ECC6-68405872DDBB}"/>
              </a:ext>
            </a:extLst>
          </p:cNvPr>
          <p:cNvSpPr/>
          <p:nvPr/>
        </p:nvSpPr>
        <p:spPr>
          <a:xfrm>
            <a:off x="0" y="5874707"/>
            <a:ext cx="9269260" cy="1002082"/>
          </a:xfrm>
          <a:prstGeom prst="rect">
            <a:avLst/>
          </a:prstGeom>
          <a:solidFill>
            <a:srgbClr val="09729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7" name="Imagen 6" descr="Logotipo&#10;&#10;Descripción generada automáticamente">
            <a:extLst>
              <a:ext uri="{FF2B5EF4-FFF2-40B4-BE49-F238E27FC236}">
                <a16:creationId xmlns:a16="http://schemas.microsoft.com/office/drawing/2014/main" id="{1D506CC7-0942-AC96-2780-D5C3D60F1E27}"/>
              </a:ext>
            </a:extLst>
          </p:cNvPr>
          <p:cNvPicPr>
            <a:picLocks noChangeAspect="1"/>
          </p:cNvPicPr>
          <p:nvPr/>
        </p:nvPicPr>
        <p:blipFill>
          <a:blip r:embed="rId3"/>
          <a:stretch>
            <a:fillRect/>
          </a:stretch>
        </p:blipFill>
        <p:spPr>
          <a:xfrm>
            <a:off x="9499373" y="2186398"/>
            <a:ext cx="2529788" cy="1684839"/>
          </a:xfrm>
          <a:prstGeom prst="rect">
            <a:avLst/>
          </a:prstGeom>
        </p:spPr>
      </p:pic>
      <p:pic>
        <p:nvPicPr>
          <p:cNvPr id="9" name="Imagen 8" descr="Patrón de fondo&#10;&#10;Descripción generada automáticamente con confianza media">
            <a:extLst>
              <a:ext uri="{FF2B5EF4-FFF2-40B4-BE49-F238E27FC236}">
                <a16:creationId xmlns:a16="http://schemas.microsoft.com/office/drawing/2014/main" id="{288BA9CC-D78C-C22E-1D10-1ECD1099EDDB}"/>
              </a:ext>
            </a:extLst>
          </p:cNvPr>
          <p:cNvPicPr>
            <a:picLocks noChangeAspect="1"/>
          </p:cNvPicPr>
          <p:nvPr/>
        </p:nvPicPr>
        <p:blipFill rotWithShape="1">
          <a:blip r:embed="rId4"/>
          <a:srcRect b="73602"/>
          <a:stretch/>
        </p:blipFill>
        <p:spPr>
          <a:xfrm>
            <a:off x="0" y="5385652"/>
            <a:ext cx="5148197" cy="489054"/>
          </a:xfrm>
          <a:prstGeom prst="rect">
            <a:avLst/>
          </a:prstGeom>
        </p:spPr>
      </p:pic>
      <p:pic>
        <p:nvPicPr>
          <p:cNvPr id="10" name="Imagen 9" descr="Patrón de fondo&#10;&#10;Descripción generada automáticamente con confianza media">
            <a:extLst>
              <a:ext uri="{FF2B5EF4-FFF2-40B4-BE49-F238E27FC236}">
                <a16:creationId xmlns:a16="http://schemas.microsoft.com/office/drawing/2014/main" id="{8559CB5C-C4C6-739F-6867-F7921F7BEFAE}"/>
              </a:ext>
            </a:extLst>
          </p:cNvPr>
          <p:cNvPicPr>
            <a:picLocks noChangeAspect="1"/>
          </p:cNvPicPr>
          <p:nvPr/>
        </p:nvPicPr>
        <p:blipFill rotWithShape="1">
          <a:blip r:embed="rId4"/>
          <a:srcRect r="20925" b="73602"/>
          <a:stretch/>
        </p:blipFill>
        <p:spPr>
          <a:xfrm>
            <a:off x="5198303" y="5385652"/>
            <a:ext cx="4070958" cy="489054"/>
          </a:xfrm>
          <a:prstGeom prst="rect">
            <a:avLst/>
          </a:prstGeom>
        </p:spPr>
      </p:pic>
      <p:pic>
        <p:nvPicPr>
          <p:cNvPr id="12" name="Imagen 11" descr="Patrón de fondo&#10;&#10;Descripción generada automáticamente con confianza media">
            <a:extLst>
              <a:ext uri="{FF2B5EF4-FFF2-40B4-BE49-F238E27FC236}">
                <a16:creationId xmlns:a16="http://schemas.microsoft.com/office/drawing/2014/main" id="{B5655BF1-28D2-C9D4-D506-5297FE8081D8}"/>
              </a:ext>
            </a:extLst>
          </p:cNvPr>
          <p:cNvPicPr>
            <a:picLocks noChangeAspect="1"/>
          </p:cNvPicPr>
          <p:nvPr/>
        </p:nvPicPr>
        <p:blipFill rotWithShape="1">
          <a:blip r:embed="rId4"/>
          <a:srcRect r="79885" b="49859"/>
          <a:stretch/>
        </p:blipFill>
        <p:spPr>
          <a:xfrm rot="5400000">
            <a:off x="-95564" y="1933038"/>
            <a:ext cx="1856472" cy="1665344"/>
          </a:xfrm>
          <a:prstGeom prst="rect">
            <a:avLst/>
          </a:prstGeom>
        </p:spPr>
      </p:pic>
      <p:sp>
        <p:nvSpPr>
          <p:cNvPr id="13" name="CuadroTexto 12">
            <a:extLst>
              <a:ext uri="{FF2B5EF4-FFF2-40B4-BE49-F238E27FC236}">
                <a16:creationId xmlns:a16="http://schemas.microsoft.com/office/drawing/2014/main" id="{CBF2DEE3-F323-1772-0CB3-4E0C49F750F1}"/>
              </a:ext>
            </a:extLst>
          </p:cNvPr>
          <p:cNvSpPr txBox="1"/>
          <p:nvPr/>
        </p:nvSpPr>
        <p:spPr>
          <a:xfrm>
            <a:off x="613775" y="6212910"/>
            <a:ext cx="6729705" cy="323165"/>
          </a:xfrm>
          <a:prstGeom prst="rect">
            <a:avLst/>
          </a:prstGeom>
          <a:noFill/>
        </p:spPr>
        <p:txBody>
          <a:bodyPr wrap="square" rtlCol="0">
            <a:spAutoFit/>
          </a:bodyPr>
          <a:lstStyle/>
          <a:p>
            <a:r>
              <a:rPr lang="en-GB" sz="1500" b="1" dirty="0" err="1">
                <a:solidFill>
                  <a:schemeClr val="bg1"/>
                </a:solidFill>
              </a:rPr>
              <a:t>rEUsilience</a:t>
            </a:r>
            <a:r>
              <a:rPr lang="en-GB" sz="1500" b="1" dirty="0">
                <a:solidFill>
                  <a:schemeClr val="bg1"/>
                </a:solidFill>
              </a:rPr>
              <a:t> final conference, Brussels, 27</a:t>
            </a:r>
            <a:r>
              <a:rPr lang="en-GB" sz="1500" b="1" baseline="30000" dirty="0">
                <a:solidFill>
                  <a:schemeClr val="bg1"/>
                </a:solidFill>
              </a:rPr>
              <a:t>th</a:t>
            </a:r>
            <a:r>
              <a:rPr lang="en-GB" sz="1500" b="1" dirty="0">
                <a:solidFill>
                  <a:schemeClr val="bg1"/>
                </a:solidFill>
              </a:rPr>
              <a:t> June 2025</a:t>
            </a:r>
            <a:endParaRPr lang="en-GB" sz="1500" dirty="0">
              <a:solidFill>
                <a:schemeClr val="bg1"/>
              </a:solidFill>
            </a:endParaRPr>
          </a:p>
        </p:txBody>
      </p:sp>
      <p:sp>
        <p:nvSpPr>
          <p:cNvPr id="15" name="CuadroTexto 14">
            <a:extLst>
              <a:ext uri="{FF2B5EF4-FFF2-40B4-BE49-F238E27FC236}">
                <a16:creationId xmlns:a16="http://schemas.microsoft.com/office/drawing/2014/main" id="{8B48B2A4-449E-A586-0149-BBB00D76093A}"/>
              </a:ext>
            </a:extLst>
          </p:cNvPr>
          <p:cNvSpPr txBox="1"/>
          <p:nvPr/>
        </p:nvSpPr>
        <p:spPr>
          <a:xfrm>
            <a:off x="9281135" y="4785849"/>
            <a:ext cx="2922740" cy="369332"/>
          </a:xfrm>
          <a:prstGeom prst="rect">
            <a:avLst/>
          </a:prstGeom>
          <a:solidFill>
            <a:schemeClr val="bg1">
              <a:lumMod val="95000"/>
            </a:schemeClr>
          </a:solidFill>
        </p:spPr>
        <p:txBody>
          <a:bodyPr wrap="square" rtlCol="0">
            <a:spAutoFit/>
          </a:bodyPr>
          <a:lstStyle/>
          <a:p>
            <a:pPr algn="ctr"/>
            <a:r>
              <a:rPr lang="es-ES" b="1">
                <a:solidFill>
                  <a:srgbClr val="065576"/>
                </a:solidFill>
              </a:rPr>
              <a:t>reusilience.eu</a:t>
            </a:r>
            <a:endParaRPr lang="es-ES">
              <a:solidFill>
                <a:srgbClr val="065576"/>
              </a:solidFill>
            </a:endParaRPr>
          </a:p>
        </p:txBody>
      </p:sp>
      <p:sp>
        <p:nvSpPr>
          <p:cNvPr id="16" name="CuadroTexto 15">
            <a:extLst>
              <a:ext uri="{FF2B5EF4-FFF2-40B4-BE49-F238E27FC236}">
                <a16:creationId xmlns:a16="http://schemas.microsoft.com/office/drawing/2014/main" id="{677EACBD-5B4F-E618-3085-7CDC6E692EA2}"/>
              </a:ext>
            </a:extLst>
          </p:cNvPr>
          <p:cNvSpPr txBox="1"/>
          <p:nvPr/>
        </p:nvSpPr>
        <p:spPr>
          <a:xfrm>
            <a:off x="9424217" y="6069793"/>
            <a:ext cx="2604944" cy="609398"/>
          </a:xfrm>
          <a:prstGeom prst="rect">
            <a:avLst/>
          </a:prstGeom>
          <a:noFill/>
        </p:spPr>
        <p:txBody>
          <a:bodyPr wrap="square" rtlCol="0">
            <a:spAutoFit/>
          </a:bodyPr>
          <a:lstStyle/>
          <a:p>
            <a:pPr algn="just" fontAlgn="ctr">
              <a:lnSpc>
                <a:spcPct val="120000"/>
              </a:lnSpc>
              <a:spcAft>
                <a:spcPts val="1000"/>
              </a:spcAft>
            </a:pPr>
            <a:r>
              <a:rPr lang="en-GB" sz="700">
                <a:solidFill>
                  <a:srgbClr val="055576"/>
                </a:solidFill>
                <a:effectLst/>
                <a:latin typeface="Calibri" panose="020F0502020204030204" pitchFamily="34" charset="0"/>
                <a:ea typeface="Arial" panose="020B0604020202020204" pitchFamily="34" charset="0"/>
              </a:rPr>
              <a:t>This project has received funding from the European Union’s Horizon Europe research and innovation programme under Grant Agreement No Project 101060410 and Innovate UK, the UK’s Innovation Agency.</a:t>
            </a:r>
            <a:endParaRPr lang="es-ES" sz="700">
              <a:solidFill>
                <a:srgbClr val="5A5A5A"/>
              </a:solidFill>
              <a:effectLst/>
              <a:latin typeface="Arial" panose="020B0604020202020204" pitchFamily="34" charset="0"/>
              <a:ea typeface="Arial" panose="020B0604020202020204" pitchFamily="34" charset="0"/>
            </a:endParaRPr>
          </a:p>
        </p:txBody>
      </p:sp>
      <p:pic>
        <p:nvPicPr>
          <p:cNvPr id="17" name="Imagen 16">
            <a:extLst>
              <a:ext uri="{FF2B5EF4-FFF2-40B4-BE49-F238E27FC236}">
                <a16:creationId xmlns:a16="http://schemas.microsoft.com/office/drawing/2014/main" id="{6F53A9B8-B154-7BDE-DA58-E8363AEC59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50937" y="5563886"/>
            <a:ext cx="923112" cy="310820"/>
          </a:xfrm>
          <a:prstGeom prst="rect">
            <a:avLst/>
          </a:prstGeom>
        </p:spPr>
      </p:pic>
      <p:pic>
        <p:nvPicPr>
          <p:cNvPr id="18" name="Imagen 17">
            <a:extLst>
              <a:ext uri="{FF2B5EF4-FFF2-40B4-BE49-F238E27FC236}">
                <a16:creationId xmlns:a16="http://schemas.microsoft.com/office/drawing/2014/main" id="{C3A886E7-60B5-085F-7EC5-886F0201CA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995771" y="5587056"/>
            <a:ext cx="466572" cy="314954"/>
          </a:xfrm>
          <a:prstGeom prst="rect">
            <a:avLst/>
          </a:prstGeom>
        </p:spPr>
      </p:pic>
    </p:spTree>
    <p:extLst>
      <p:ext uri="{BB962C8B-B14F-4D97-AF65-F5344CB8AC3E}">
        <p14:creationId xmlns:p14="http://schemas.microsoft.com/office/powerpoint/2010/main" val="33171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BD01A1-2704-2BE3-BB02-8B07E2E703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CD3AD5-1754-8196-5600-DE9DB095585B}"/>
              </a:ext>
            </a:extLst>
          </p:cNvPr>
          <p:cNvSpPr>
            <a:spLocks noGrp="1"/>
          </p:cNvSpPr>
          <p:nvPr>
            <p:ph type="title"/>
          </p:nvPr>
        </p:nvSpPr>
        <p:spPr/>
        <p:txBody>
          <a:bodyPr/>
          <a:lstStyle/>
          <a:p>
            <a:r>
              <a:rPr lang="en-GB" dirty="0">
                <a:ea typeface="Calibri Light"/>
                <a:cs typeface="Calibri Light"/>
              </a:rPr>
              <a:t>Checklist to engage in the ESF+</a:t>
            </a:r>
          </a:p>
        </p:txBody>
      </p:sp>
      <p:sp>
        <p:nvSpPr>
          <p:cNvPr id="6" name="Content Placeholder 5">
            <a:extLst>
              <a:ext uri="{FF2B5EF4-FFF2-40B4-BE49-F238E27FC236}">
                <a16:creationId xmlns:a16="http://schemas.microsoft.com/office/drawing/2014/main" id="{CEFA72F1-AA6A-0D7E-8B7B-B13A8188AEFE}"/>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r>
              <a:rPr lang="en-GB" sz="1950" b="1" dirty="0">
                <a:solidFill>
                  <a:schemeClr val="accent1"/>
                </a:solidFill>
              </a:rPr>
              <a:t>Step 1: Understand key ingredients of a ESF+ project application</a:t>
            </a:r>
            <a:r>
              <a:rPr lang="en-GB" sz="1950" dirty="0">
                <a:solidFill>
                  <a:schemeClr val="accent1"/>
                </a:solidFill>
              </a:rPr>
              <a:t> . Each call for applications has different formats (there is no harmonised format across the EU for this), but there are key elements for all ESF+ actions: evidence of the needs, clear target group, overarching goals and how they impact communities, description of activities, strong link to ESF+ priorities, highlight results of the action</a:t>
            </a:r>
            <a:endParaRPr lang="en-GB" sz="1950" b="1" dirty="0">
              <a:solidFill>
                <a:schemeClr val="accent1"/>
              </a:solidFill>
            </a:endParaRPr>
          </a:p>
          <a:p>
            <a:pPr algn="just">
              <a:lnSpc>
                <a:spcPct val="100000"/>
              </a:lnSpc>
              <a:spcBef>
                <a:spcPts val="0"/>
              </a:spcBef>
            </a:pPr>
            <a:r>
              <a:rPr lang="en-GB" sz="1950" b="1" dirty="0">
                <a:solidFill>
                  <a:schemeClr val="accent1"/>
                </a:solidFill>
              </a:rPr>
              <a:t>Step 2: Study the needs of families in a given community and define the target group. </a:t>
            </a:r>
            <a:r>
              <a:rPr lang="en-GB" sz="1950" dirty="0">
                <a:solidFill>
                  <a:schemeClr val="accent1"/>
                </a:solidFill>
              </a:rPr>
              <a:t>An important starting point is to conduct a study, mapping or survey of the needs of families in a local authority, region, country. This provides evidence of the need for funding to address challenges.</a:t>
            </a:r>
          </a:p>
          <a:p>
            <a:pPr algn="just">
              <a:lnSpc>
                <a:spcPct val="100000"/>
              </a:lnSpc>
              <a:spcBef>
                <a:spcPts val="0"/>
              </a:spcBef>
            </a:pPr>
            <a:r>
              <a:rPr lang="en-GB" sz="1950" b="1" dirty="0">
                <a:solidFill>
                  <a:schemeClr val="accent1"/>
                </a:solidFill>
              </a:rPr>
              <a:t>Step 3: Check priorities of the ESF+ operational programmes. </a:t>
            </a:r>
            <a:r>
              <a:rPr lang="en-GB" sz="1950" dirty="0">
                <a:solidFill>
                  <a:schemeClr val="accent1"/>
                </a:solidFill>
              </a:rPr>
              <a:t>Some countries have national operational programmes for the ESF+, while others have operational programmes for each region of a given country. </a:t>
            </a:r>
            <a:endParaRPr lang="en-GB" sz="1950" b="1" dirty="0">
              <a:solidFill>
                <a:schemeClr val="accent1"/>
              </a:solidFill>
            </a:endParaRPr>
          </a:p>
          <a:p>
            <a:pPr algn="just">
              <a:lnSpc>
                <a:spcPct val="100000"/>
              </a:lnSpc>
              <a:spcBef>
                <a:spcPts val="0"/>
              </a:spcBef>
            </a:pPr>
            <a:r>
              <a:rPr lang="en-GB" sz="1950" b="1" dirty="0">
                <a:solidFill>
                  <a:schemeClr val="accent1"/>
                </a:solidFill>
              </a:rPr>
              <a:t>Step 4: Link local ESF+ projects to European networks and priorities </a:t>
            </a:r>
            <a:r>
              <a:rPr lang="en-GB" sz="1950" dirty="0">
                <a:solidFill>
                  <a:schemeClr val="accent1"/>
                </a:solidFill>
              </a:rPr>
              <a:t>it is important to give a strong European dimension to local projects and programmes.</a:t>
            </a:r>
            <a:endParaRPr lang="en-GB" sz="1950" b="1" dirty="0">
              <a:solidFill>
                <a:schemeClr val="accent1"/>
              </a:solidFill>
            </a:endParaRPr>
          </a:p>
          <a:p>
            <a:pPr algn="just">
              <a:lnSpc>
                <a:spcPct val="100000"/>
              </a:lnSpc>
              <a:spcBef>
                <a:spcPts val="0"/>
              </a:spcBef>
            </a:pPr>
            <a:r>
              <a:rPr lang="en-GB" sz="1950" b="1" dirty="0">
                <a:solidFill>
                  <a:schemeClr val="accent1"/>
                </a:solidFill>
              </a:rPr>
              <a:t>Step 5: Connect with key stakeholders active in the ESF+ design and implementation</a:t>
            </a:r>
            <a:r>
              <a:rPr lang="en-GB" sz="1950" dirty="0">
                <a:solidFill>
                  <a:schemeClr val="accent1"/>
                </a:solidFill>
              </a:rPr>
              <a:t> The ESF+ is a fund with multiple stakeholders with clearly defined roles, and it is useful to connect with all of them in different ways. </a:t>
            </a:r>
          </a:p>
          <a:p>
            <a:pPr algn="just">
              <a:lnSpc>
                <a:spcPct val="100000"/>
              </a:lnSpc>
              <a:spcBef>
                <a:spcPts val="0"/>
              </a:spcBef>
            </a:pPr>
            <a:endParaRPr lang="en-GB" sz="1900" b="1" dirty="0"/>
          </a:p>
          <a:p>
            <a:pPr algn="just">
              <a:lnSpc>
                <a:spcPct val="100000"/>
              </a:lnSpc>
              <a:spcBef>
                <a:spcPts val="0"/>
              </a:spcBef>
            </a:pPr>
            <a:endParaRPr lang="en-GB" sz="1900" dirty="0">
              <a:effectLst/>
              <a:ea typeface="Times New Roman" panose="02020603050405020304" pitchFamily="18" charset="0"/>
            </a:endParaRPr>
          </a:p>
        </p:txBody>
      </p:sp>
    </p:spTree>
    <p:extLst>
      <p:ext uri="{BB962C8B-B14F-4D97-AF65-F5344CB8AC3E}">
        <p14:creationId xmlns:p14="http://schemas.microsoft.com/office/powerpoint/2010/main" val="2277049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7C303-F239-5950-F4C5-CDC6996921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D40C5C-4DB9-0DCC-5196-4011A2096F2F}"/>
              </a:ext>
            </a:extLst>
          </p:cNvPr>
          <p:cNvSpPr>
            <a:spLocks noGrp="1"/>
          </p:cNvSpPr>
          <p:nvPr>
            <p:ph type="title"/>
          </p:nvPr>
        </p:nvSpPr>
        <p:spPr/>
        <p:txBody>
          <a:bodyPr>
            <a:normAutofit/>
          </a:bodyPr>
          <a:lstStyle/>
          <a:p>
            <a:r>
              <a:rPr lang="en-GB" sz="4000" dirty="0"/>
              <a:t>Key questions</a:t>
            </a:r>
          </a:p>
        </p:txBody>
      </p:sp>
      <p:sp>
        <p:nvSpPr>
          <p:cNvPr id="6" name="Content Placeholder 5">
            <a:extLst>
              <a:ext uri="{FF2B5EF4-FFF2-40B4-BE49-F238E27FC236}">
                <a16:creationId xmlns:a16="http://schemas.microsoft.com/office/drawing/2014/main" id="{C323CB10-1A02-8B77-8DD1-AD4FBB4763F6}"/>
              </a:ext>
            </a:extLst>
          </p:cNvPr>
          <p:cNvSpPr>
            <a:spLocks noGrp="1"/>
          </p:cNvSpPr>
          <p:nvPr>
            <p:ph sz="quarter" idx="4"/>
          </p:nvPr>
        </p:nvSpPr>
        <p:spPr>
          <a:xfrm>
            <a:off x="1310326" y="2505075"/>
            <a:ext cx="10022138" cy="3684588"/>
          </a:xfrm>
        </p:spPr>
        <p:txBody>
          <a:bodyPr>
            <a:normAutofit/>
          </a:bodyPr>
          <a:lstStyle/>
          <a:p>
            <a:pPr marL="670560" indent="0" algn="just">
              <a:buNone/>
            </a:pPr>
            <a:endParaRPr lang="en-GB" sz="1800" dirty="0">
              <a:effectLst/>
              <a:ea typeface="Times New Roman" panose="02020603050405020304" pitchFamily="18" charset="0"/>
            </a:endParaRPr>
          </a:p>
          <a:p>
            <a:pPr marL="670560" indent="0" algn="just">
              <a:buNone/>
            </a:pPr>
            <a:r>
              <a:rPr lang="en-GB" sz="3000" dirty="0">
                <a:effectLst/>
                <a:ea typeface="Times New Roman" panose="02020603050405020304" pitchFamily="18" charset="0"/>
              </a:rPr>
              <a:t>1.</a:t>
            </a:r>
            <a:r>
              <a:rPr lang="en-GB" sz="3000" dirty="0">
                <a:ea typeface="Times New Roman" panose="02020603050405020304" pitchFamily="18" charset="0"/>
              </a:rPr>
              <a:t>Is the content relevant?</a:t>
            </a:r>
            <a:endParaRPr lang="en-GB" sz="3000" dirty="0">
              <a:effectLst/>
              <a:ea typeface="Times New Roman" panose="02020603050405020304" pitchFamily="18" charset="0"/>
            </a:endParaRPr>
          </a:p>
          <a:p>
            <a:pPr marL="670560" indent="0" algn="just">
              <a:buNone/>
            </a:pPr>
            <a:r>
              <a:rPr lang="en-GB" sz="3000" dirty="0">
                <a:effectLst/>
                <a:ea typeface="Times New Roman" panose="02020603050405020304" pitchFamily="18" charset="0"/>
              </a:rPr>
              <a:t>2.</a:t>
            </a:r>
            <a:r>
              <a:rPr lang="en-GB" sz="3000" dirty="0">
                <a:ea typeface="Times New Roman" panose="02020603050405020304" pitchFamily="18" charset="0"/>
              </a:rPr>
              <a:t>Target audience: who could benefit from this?</a:t>
            </a:r>
            <a:endParaRPr lang="en-GB" sz="3000" dirty="0">
              <a:effectLst/>
              <a:ea typeface="Times New Roman" panose="02020603050405020304" pitchFamily="18" charset="0"/>
            </a:endParaRPr>
          </a:p>
          <a:p>
            <a:pPr marL="670560" indent="0" algn="just">
              <a:buNone/>
            </a:pPr>
            <a:r>
              <a:rPr lang="en-GB" sz="3000" dirty="0">
                <a:effectLst/>
                <a:ea typeface="Times New Roman" panose="02020603050405020304" pitchFamily="18" charset="0"/>
              </a:rPr>
              <a:t>3.</a:t>
            </a:r>
            <a:r>
              <a:rPr lang="en-GB" sz="3000" dirty="0">
                <a:ea typeface="Times New Roman" panose="02020603050405020304" pitchFamily="18" charset="0"/>
              </a:rPr>
              <a:t>How to disseminate the guidance?</a:t>
            </a:r>
            <a:endParaRPr lang="en-GB" sz="3000" dirty="0"/>
          </a:p>
        </p:txBody>
      </p:sp>
    </p:spTree>
    <p:extLst>
      <p:ext uri="{BB962C8B-B14F-4D97-AF65-F5344CB8AC3E}">
        <p14:creationId xmlns:p14="http://schemas.microsoft.com/office/powerpoint/2010/main" val="682401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12224-AB18-DAF3-DD3E-CCCBF938DF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76EE20-DC45-AFBA-6786-6C36023FD248}"/>
              </a:ext>
            </a:extLst>
          </p:cNvPr>
          <p:cNvSpPr>
            <a:spLocks noGrp="1"/>
          </p:cNvSpPr>
          <p:nvPr>
            <p:ph type="title"/>
          </p:nvPr>
        </p:nvSpPr>
        <p:spPr/>
        <p:txBody>
          <a:bodyPr>
            <a:normAutofit/>
          </a:bodyPr>
          <a:lstStyle/>
          <a:p>
            <a:r>
              <a:rPr lang="en-GB" sz="4200" dirty="0">
                <a:ea typeface="Calibri Light"/>
                <a:cs typeface="Calibri Light"/>
              </a:rPr>
              <a:t>Policy Lab: explore the potential of the EU funds</a:t>
            </a:r>
          </a:p>
        </p:txBody>
      </p:sp>
      <p:sp>
        <p:nvSpPr>
          <p:cNvPr id="6" name="Content Placeholder 5">
            <a:extLst>
              <a:ext uri="{FF2B5EF4-FFF2-40B4-BE49-F238E27FC236}">
                <a16:creationId xmlns:a16="http://schemas.microsoft.com/office/drawing/2014/main" id="{9723D1A7-91FE-65E8-0BAD-69B5F3698F67}"/>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pPr marL="0" indent="0" algn="just">
              <a:lnSpc>
                <a:spcPct val="100000"/>
              </a:lnSpc>
              <a:spcBef>
                <a:spcPts val="0"/>
              </a:spcBef>
              <a:buNone/>
            </a:pPr>
            <a:endParaRPr lang="en-GB" sz="2400" dirty="0">
              <a:effectLst/>
              <a:latin typeface="Calibri" panose="020F0502020204030204" pitchFamily="34" charset="0"/>
              <a:ea typeface="Times New Roman" panose="02020603050405020304" pitchFamily="18" charset="0"/>
            </a:endParaRPr>
          </a:p>
          <a:p>
            <a:pPr marL="0" indent="0" algn="just">
              <a:lnSpc>
                <a:spcPct val="100000"/>
              </a:lnSpc>
              <a:spcBef>
                <a:spcPts val="0"/>
              </a:spcBef>
              <a:buNone/>
            </a:pPr>
            <a:endParaRPr lang="en-GB" sz="2400" dirty="0">
              <a:latin typeface="Calibri" panose="020F0502020204030204" pitchFamily="34" charset="0"/>
              <a:ea typeface="Times New Roman" panose="02020603050405020304" pitchFamily="18" charset="0"/>
            </a:endParaRPr>
          </a:p>
          <a:p>
            <a:pPr marL="0" indent="0" algn="just">
              <a:lnSpc>
                <a:spcPct val="100000"/>
              </a:lnSpc>
              <a:spcBef>
                <a:spcPts val="0"/>
              </a:spcBef>
              <a:buNone/>
            </a:pPr>
            <a:r>
              <a:rPr lang="en-GB" sz="2400" dirty="0">
                <a:effectLst/>
                <a:latin typeface="Calibri" panose="020F0502020204030204" pitchFamily="34" charset="0"/>
                <a:ea typeface="Times New Roman" panose="02020603050405020304" pitchFamily="18" charset="0"/>
              </a:rPr>
              <a:t>One idea which has emerged from </a:t>
            </a:r>
            <a:r>
              <a:rPr lang="en-GB" sz="2400" dirty="0">
                <a:latin typeface="Calibri" panose="020F0502020204030204" pitchFamily="34" charset="0"/>
                <a:ea typeface="Times New Roman" panose="02020603050405020304" pitchFamily="18" charset="0"/>
              </a:rPr>
              <a:t>the</a:t>
            </a:r>
            <a:r>
              <a:rPr lang="en-GB" sz="2400" dirty="0">
                <a:effectLst/>
                <a:latin typeface="Calibri" panose="020F0502020204030204" pitchFamily="34" charset="0"/>
                <a:ea typeface="Times New Roman" panose="02020603050405020304" pitchFamily="18" charset="0"/>
              </a:rPr>
              <a:t> </a:t>
            </a:r>
            <a:r>
              <a:rPr lang="en-GB" sz="2400" dirty="0" err="1">
                <a:effectLst/>
                <a:latin typeface="Calibri" panose="020F0502020204030204" pitchFamily="34" charset="0"/>
                <a:ea typeface="Times New Roman" panose="02020603050405020304" pitchFamily="18" charset="0"/>
              </a:rPr>
              <a:t>rEUsilience</a:t>
            </a:r>
            <a:r>
              <a:rPr lang="en-GB" sz="2400" dirty="0">
                <a:effectLst/>
                <a:latin typeface="Calibri" panose="020F0502020204030204" pitchFamily="34" charset="0"/>
                <a:ea typeface="Times New Roman" panose="02020603050405020304" pitchFamily="18" charset="0"/>
              </a:rPr>
              <a:t> Policy Lab is to develop </a:t>
            </a:r>
            <a:r>
              <a:rPr lang="en-GB" sz="2400" b="1" dirty="0">
                <a:latin typeface="Calibri" panose="020F0502020204030204" pitchFamily="34" charset="0"/>
                <a:ea typeface="Times New Roman" panose="02020603050405020304" pitchFamily="18" charset="0"/>
              </a:rPr>
              <a:t>guidance </a:t>
            </a:r>
            <a:r>
              <a:rPr lang="en-GB" sz="2400" b="1" dirty="0">
                <a:effectLst/>
                <a:latin typeface="Calibri" panose="020F0502020204030204" pitchFamily="34" charset="0"/>
                <a:ea typeface="Times New Roman" panose="02020603050405020304" pitchFamily="18" charset="0"/>
              </a:rPr>
              <a:t>on the use of EU Funds </a:t>
            </a:r>
            <a:r>
              <a:rPr lang="en-GB" sz="2400" dirty="0">
                <a:effectLst/>
                <a:latin typeface="Calibri" panose="020F0502020204030204" pitchFamily="34" charset="0"/>
                <a:ea typeface="Times New Roman" panose="02020603050405020304" pitchFamily="18" charset="0"/>
              </a:rPr>
              <a:t>for boosting investments in family support</a:t>
            </a:r>
          </a:p>
          <a:p>
            <a:pPr marL="0" indent="0" algn="just">
              <a:lnSpc>
                <a:spcPct val="100000"/>
              </a:lnSpc>
              <a:spcBef>
                <a:spcPts val="0"/>
              </a:spcBef>
              <a:buNone/>
            </a:pPr>
            <a:endParaRPr lang="en-GB" sz="2400" dirty="0">
              <a:latin typeface="Calibri" panose="020F0502020204030204" pitchFamily="34" charset="0"/>
              <a:ea typeface="Times New Roman" panose="02020603050405020304" pitchFamily="18" charset="0"/>
            </a:endParaRPr>
          </a:p>
          <a:p>
            <a:pPr marL="0" indent="0" algn="just">
              <a:lnSpc>
                <a:spcPct val="100000"/>
              </a:lnSpc>
              <a:spcBef>
                <a:spcPts val="0"/>
              </a:spcBef>
              <a:buNone/>
            </a:pPr>
            <a:r>
              <a:rPr lang="en-GB" sz="2400" dirty="0">
                <a:effectLst/>
                <a:latin typeface="Calibri" panose="020F0502020204030204" pitchFamily="34" charset="0"/>
                <a:ea typeface="Times New Roman" panose="02020603050405020304" pitchFamily="18" charset="0"/>
              </a:rPr>
              <a:t>Linked to key frameworks like the European Child Guarantee, Care Strategy, Gender equality strategy and more</a:t>
            </a:r>
            <a:r>
              <a:rPr lang="en-GB" sz="2400" dirty="0">
                <a:latin typeface="Calibri" panose="020F0502020204030204" pitchFamily="34" charset="0"/>
                <a:ea typeface="Times New Roman" panose="02020603050405020304" pitchFamily="18" charset="0"/>
              </a:rPr>
              <a:t>.</a:t>
            </a:r>
            <a:endParaRPr lang="en-GB" sz="2400" dirty="0">
              <a:effectLst/>
              <a:latin typeface="Calibri" panose="020F0502020204030204" pitchFamily="34" charset="0"/>
              <a:ea typeface="Times New Roman" panose="02020603050405020304" pitchFamily="18" charset="0"/>
            </a:endParaRPr>
          </a:p>
          <a:p>
            <a:pPr marL="0" indent="0" algn="just">
              <a:lnSpc>
                <a:spcPct val="100000"/>
              </a:lnSpc>
              <a:spcBef>
                <a:spcPts val="0"/>
              </a:spcBef>
              <a:buNone/>
            </a:pPr>
            <a:endParaRPr lang="en-GB" sz="2400" dirty="0">
              <a:latin typeface="Calibri" panose="020F0502020204030204" pitchFamily="34" charset="0"/>
              <a:ea typeface="Calibri" panose="020F0502020204030204" pitchFamily="34" charset="0"/>
            </a:endParaRPr>
          </a:p>
          <a:p>
            <a:pPr marL="0" indent="0" algn="just">
              <a:lnSpc>
                <a:spcPct val="100000"/>
              </a:lnSpc>
              <a:spcBef>
                <a:spcPts val="0"/>
              </a:spcBef>
              <a:buNone/>
            </a:pPr>
            <a:r>
              <a:rPr lang="en-GB" sz="2400" dirty="0">
                <a:effectLst/>
                <a:latin typeface="Calibri" panose="020F0502020204030204" pitchFamily="34" charset="0"/>
                <a:ea typeface="Times New Roman" panose="02020603050405020304" pitchFamily="18" charset="0"/>
              </a:rPr>
              <a:t>Such toolkits or guides do exist and have a family dimension e.g. toolkits focused on supporting the rights of persons with disabilities and their families, on tackling child poverty, or on supporting work-life balance. They focus on different EU funds. </a:t>
            </a:r>
            <a:endParaRPr lang="en-GB" sz="2300" dirty="0">
              <a:latin typeface="Calibri" panose="020F0502020204030204" pitchFamily="34" charset="0"/>
              <a:ea typeface="Calibri" panose="020F0502020204030204"/>
              <a:cs typeface="Arial"/>
            </a:endParaRPr>
          </a:p>
        </p:txBody>
      </p:sp>
    </p:spTree>
    <p:extLst>
      <p:ext uri="{BB962C8B-B14F-4D97-AF65-F5344CB8AC3E}">
        <p14:creationId xmlns:p14="http://schemas.microsoft.com/office/powerpoint/2010/main" val="4052479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CC9D85-4F6B-C15A-F70E-875C06AACF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554776-46D1-27F8-2C9E-D396E2B1B626}"/>
              </a:ext>
            </a:extLst>
          </p:cNvPr>
          <p:cNvSpPr>
            <a:spLocks noGrp="1"/>
          </p:cNvSpPr>
          <p:nvPr>
            <p:ph type="title"/>
          </p:nvPr>
        </p:nvSpPr>
        <p:spPr/>
        <p:txBody>
          <a:bodyPr/>
          <a:lstStyle/>
          <a:p>
            <a:r>
              <a:rPr lang="en-GB" dirty="0">
                <a:ea typeface="Calibri Light"/>
                <a:cs typeface="Calibri Light"/>
              </a:rPr>
              <a:t>Guidance on using the ESF+ for family support </a:t>
            </a:r>
          </a:p>
        </p:txBody>
      </p:sp>
      <p:sp>
        <p:nvSpPr>
          <p:cNvPr id="6" name="Content Placeholder 5">
            <a:extLst>
              <a:ext uri="{FF2B5EF4-FFF2-40B4-BE49-F238E27FC236}">
                <a16:creationId xmlns:a16="http://schemas.microsoft.com/office/drawing/2014/main" id="{11E1FED7-0DE5-0FFB-41F3-4E0391CE375A}"/>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pPr marL="0" indent="0" algn="just">
              <a:lnSpc>
                <a:spcPct val="100000"/>
              </a:lnSpc>
              <a:spcBef>
                <a:spcPts val="0"/>
              </a:spcBef>
              <a:buNone/>
            </a:pPr>
            <a:endParaRPr lang="en-GB" sz="2300" b="1" dirty="0">
              <a:effectLst/>
              <a:latin typeface="Calibri" panose="020F0502020204030204" pitchFamily="34" charset="0"/>
              <a:ea typeface="Times New Roman" panose="02020603050405020304" pitchFamily="18" charset="0"/>
            </a:endParaRPr>
          </a:p>
          <a:p>
            <a:pPr marL="0" indent="0" algn="just">
              <a:lnSpc>
                <a:spcPct val="100000"/>
              </a:lnSpc>
              <a:spcBef>
                <a:spcPts val="0"/>
              </a:spcBef>
              <a:buNone/>
            </a:pPr>
            <a:r>
              <a:rPr lang="en-GB" sz="2300" b="1" dirty="0">
                <a:effectLst/>
                <a:latin typeface="Calibri" panose="020F0502020204030204" pitchFamily="34" charset="0"/>
                <a:ea typeface="Times New Roman" panose="02020603050405020304" pitchFamily="18" charset="0"/>
              </a:rPr>
              <a:t>Family support can be understood </a:t>
            </a:r>
            <a:r>
              <a:rPr lang="en-GB" sz="2300" dirty="0">
                <a:effectLst/>
                <a:latin typeface="Calibri" panose="020F0502020204030204" pitchFamily="34" charset="0"/>
                <a:ea typeface="Times New Roman" panose="02020603050405020304" pitchFamily="18" charset="0"/>
              </a:rPr>
              <a:t>as “a set of (service and other) activities oriented to improving family functioning and grounding child-rearing and other familial activities in a system of supportive relationships and resources (both formal and informal)”. </a:t>
            </a:r>
          </a:p>
          <a:p>
            <a:pPr marL="0" indent="0" algn="just">
              <a:lnSpc>
                <a:spcPct val="100000"/>
              </a:lnSpc>
              <a:spcBef>
                <a:spcPts val="0"/>
              </a:spcBef>
              <a:buNone/>
            </a:pPr>
            <a:endParaRPr lang="en-GB" sz="2300" dirty="0">
              <a:latin typeface="Calibri" panose="020F0502020204030204" pitchFamily="34" charset="0"/>
              <a:ea typeface="Times New Roman" panose="02020603050405020304" pitchFamily="18" charset="0"/>
            </a:endParaRPr>
          </a:p>
          <a:p>
            <a:pPr marL="0" indent="0" algn="just">
              <a:lnSpc>
                <a:spcPct val="100000"/>
              </a:lnSpc>
              <a:spcBef>
                <a:spcPts val="0"/>
              </a:spcBef>
              <a:buNone/>
            </a:pPr>
            <a:r>
              <a:rPr lang="en-GB" sz="2300" dirty="0">
                <a:effectLst/>
                <a:latin typeface="Calibri" panose="020F0502020204030204" pitchFamily="34" charset="0"/>
                <a:ea typeface="Times New Roman" panose="02020603050405020304" pitchFamily="18" charset="0"/>
              </a:rPr>
              <a:t>This definition is also based on the full recognition of all types of families without discrimination, which would be a </a:t>
            </a:r>
            <a:r>
              <a:rPr lang="en-GB" sz="2300" b="1" dirty="0">
                <a:effectLst/>
                <a:latin typeface="Calibri" panose="020F0502020204030204" pitchFamily="34" charset="0"/>
                <a:ea typeface="Times New Roman" panose="02020603050405020304" pitchFamily="18" charset="0"/>
              </a:rPr>
              <a:t>core</a:t>
            </a:r>
            <a:r>
              <a:rPr lang="en-GB" sz="2300" dirty="0">
                <a:effectLst/>
                <a:latin typeface="Calibri" panose="020F0502020204030204" pitchFamily="34" charset="0"/>
                <a:ea typeface="Times New Roman" panose="02020603050405020304" pitchFamily="18" charset="0"/>
              </a:rPr>
              <a:t> </a:t>
            </a:r>
            <a:r>
              <a:rPr lang="en-GB" sz="2300" b="1" dirty="0">
                <a:effectLst/>
                <a:latin typeface="Calibri" panose="020F0502020204030204" pitchFamily="34" charset="0"/>
                <a:ea typeface="Times New Roman" panose="02020603050405020304" pitchFamily="18" charset="0"/>
              </a:rPr>
              <a:t>value of</a:t>
            </a:r>
            <a:r>
              <a:rPr lang="en-GB" sz="2300" b="1" dirty="0">
                <a:latin typeface="Calibri" panose="020F0502020204030204" pitchFamily="34" charset="0"/>
                <a:ea typeface="Times New Roman" panose="02020603050405020304" pitchFamily="18" charset="0"/>
              </a:rPr>
              <a:t> any guidelines or toolkit.</a:t>
            </a:r>
          </a:p>
          <a:p>
            <a:pPr marL="0" indent="0" algn="just">
              <a:lnSpc>
                <a:spcPct val="100000"/>
              </a:lnSpc>
              <a:spcBef>
                <a:spcPts val="0"/>
              </a:spcBef>
              <a:buNone/>
            </a:pPr>
            <a:endParaRPr lang="en-GB" sz="2300" b="1" dirty="0">
              <a:latin typeface="Calibri" panose="020F0502020204030204" pitchFamily="34" charset="0"/>
              <a:ea typeface="Calibri" panose="020F0502020204030204"/>
              <a:cs typeface="Arial"/>
            </a:endParaRPr>
          </a:p>
          <a:p>
            <a:pPr marL="0" indent="0" algn="just">
              <a:lnSpc>
                <a:spcPct val="100000"/>
              </a:lnSpc>
              <a:spcBef>
                <a:spcPts val="0"/>
              </a:spcBef>
              <a:buNone/>
            </a:pPr>
            <a:r>
              <a:rPr lang="en-GB" sz="2300" dirty="0">
                <a:effectLst/>
                <a:latin typeface="Calibri" panose="020F0502020204030204" pitchFamily="34" charset="0"/>
                <a:ea typeface="Times New Roman" panose="02020603050405020304" pitchFamily="18" charset="0"/>
              </a:rPr>
              <a:t>The proposal is to use the </a:t>
            </a:r>
            <a:r>
              <a:rPr lang="en-GB" sz="2300" dirty="0" err="1">
                <a:effectLst/>
                <a:latin typeface="Calibri" panose="020F0502020204030204" pitchFamily="34" charset="0"/>
                <a:ea typeface="Times New Roman" panose="02020603050405020304" pitchFamily="18" charset="0"/>
              </a:rPr>
              <a:t>rEUsilience</a:t>
            </a:r>
            <a:r>
              <a:rPr lang="en-GB" sz="2300" dirty="0">
                <a:effectLst/>
                <a:latin typeface="Calibri" panose="020F0502020204030204" pitchFamily="34" charset="0"/>
                <a:ea typeface="Times New Roman" panose="02020603050405020304" pitchFamily="18" charset="0"/>
              </a:rPr>
              <a:t> findings to develop </a:t>
            </a:r>
            <a:r>
              <a:rPr lang="en-GB" sz="2300" dirty="0">
                <a:latin typeface="Calibri" panose="020F0502020204030204" pitchFamily="34" charset="0"/>
                <a:ea typeface="Times New Roman" panose="02020603050405020304" pitchFamily="18" charset="0"/>
              </a:rPr>
              <a:t>guidance </a:t>
            </a:r>
            <a:r>
              <a:rPr lang="en-GB" sz="2300" dirty="0">
                <a:effectLst/>
                <a:latin typeface="Calibri" panose="020F0502020204030204" pitchFamily="34" charset="0"/>
                <a:ea typeface="Times New Roman" panose="02020603050405020304" pitchFamily="18" charset="0"/>
              </a:rPr>
              <a:t>on one specific fund and its role in family support investments: </a:t>
            </a:r>
            <a:r>
              <a:rPr lang="en-GB" sz="2300" b="1" dirty="0">
                <a:effectLst/>
                <a:latin typeface="Calibri" panose="020F0502020204030204" pitchFamily="34" charset="0"/>
                <a:ea typeface="Times New Roman" panose="02020603050405020304" pitchFamily="18" charset="0"/>
              </a:rPr>
              <a:t>the European Social Fund Plus (ESF+). </a:t>
            </a:r>
            <a:endParaRPr lang="en-GB" sz="2300" b="1" dirty="0">
              <a:latin typeface="Calibri" panose="020F0502020204030204" pitchFamily="34" charset="0"/>
              <a:ea typeface="Calibri" panose="020F0502020204030204"/>
              <a:cs typeface="Arial"/>
            </a:endParaRPr>
          </a:p>
        </p:txBody>
      </p:sp>
    </p:spTree>
    <p:extLst>
      <p:ext uri="{BB962C8B-B14F-4D97-AF65-F5344CB8AC3E}">
        <p14:creationId xmlns:p14="http://schemas.microsoft.com/office/powerpoint/2010/main" val="4059751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43FFF-F4AA-ABDD-0D57-3858A7EAA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210E88-DD90-8D4D-C778-E1F93E03393F}"/>
              </a:ext>
            </a:extLst>
          </p:cNvPr>
          <p:cNvSpPr>
            <a:spLocks noGrp="1"/>
          </p:cNvSpPr>
          <p:nvPr>
            <p:ph type="title"/>
          </p:nvPr>
        </p:nvSpPr>
        <p:spPr/>
        <p:txBody>
          <a:bodyPr/>
          <a:lstStyle/>
          <a:p>
            <a:r>
              <a:rPr lang="en-GB" dirty="0">
                <a:ea typeface="Calibri Light"/>
                <a:cs typeface="Calibri Light"/>
              </a:rPr>
              <a:t>Why the ESF+?</a:t>
            </a:r>
          </a:p>
        </p:txBody>
      </p:sp>
      <p:sp>
        <p:nvSpPr>
          <p:cNvPr id="6" name="Content Placeholder 5">
            <a:extLst>
              <a:ext uri="{FF2B5EF4-FFF2-40B4-BE49-F238E27FC236}">
                <a16:creationId xmlns:a16="http://schemas.microsoft.com/office/drawing/2014/main" id="{750B8A79-2FA0-4FFC-BA22-E98F51A063BB}"/>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pPr marL="0" indent="0" algn="just">
              <a:buNone/>
            </a:pPr>
            <a:r>
              <a:rPr lang="en-GB" sz="2300" dirty="0">
                <a:effectLst/>
                <a:latin typeface="Calibri" panose="020F0502020204030204" pitchFamily="34" charset="0"/>
                <a:ea typeface="Times New Roman" panose="02020603050405020304" pitchFamily="18" charset="0"/>
              </a:rPr>
              <a:t>The choice of this fund is because :</a:t>
            </a:r>
          </a:p>
          <a:p>
            <a:pPr marL="0" indent="0" algn="just">
              <a:buNone/>
            </a:pPr>
            <a:endParaRPr lang="en-GB" sz="2300" dirty="0">
              <a:effectLst/>
              <a:latin typeface="Calibri" panose="020F0502020204030204" pitchFamily="34" charset="0"/>
              <a:ea typeface="Times New Roman" panose="02020603050405020304" pitchFamily="18" charset="0"/>
            </a:endParaRPr>
          </a:p>
          <a:p>
            <a:pPr algn="just"/>
            <a:r>
              <a:rPr lang="en-GB" sz="2300" dirty="0">
                <a:latin typeface="Calibri" panose="020F0502020204030204" pitchFamily="34" charset="0"/>
                <a:ea typeface="Times New Roman" panose="02020603050405020304" pitchFamily="18" charset="0"/>
              </a:rPr>
              <a:t>I</a:t>
            </a:r>
            <a:r>
              <a:rPr lang="en-GB" sz="2300" dirty="0">
                <a:effectLst/>
                <a:latin typeface="Calibri" panose="020F0502020204030204" pitchFamily="34" charset="0"/>
                <a:ea typeface="Times New Roman" panose="02020603050405020304" pitchFamily="18" charset="0"/>
              </a:rPr>
              <a:t>t is fairly well known by EU citizens</a:t>
            </a:r>
          </a:p>
          <a:p>
            <a:pPr algn="just"/>
            <a:r>
              <a:rPr lang="en-GB" sz="2300" dirty="0">
                <a:latin typeface="Calibri"/>
                <a:ea typeface="Times New Roman" panose="02020603050405020304" pitchFamily="18" charset="0"/>
                <a:cs typeface="Calibri"/>
              </a:rPr>
              <a:t>I</a:t>
            </a:r>
            <a:r>
              <a:rPr lang="en-GB" sz="2300" dirty="0">
                <a:effectLst/>
                <a:latin typeface="Calibri"/>
                <a:ea typeface="Times New Roman" panose="02020603050405020304" pitchFamily="18" charset="0"/>
                <a:cs typeface="Calibri"/>
              </a:rPr>
              <a:t>t is the biggest fund focusing o</a:t>
            </a:r>
            <a:r>
              <a:rPr lang="en-GB" sz="2300" b="1" dirty="0">
                <a:effectLst/>
                <a:latin typeface="Calibri"/>
                <a:ea typeface="Times New Roman" panose="02020603050405020304" pitchFamily="18" charset="0"/>
                <a:cs typeface="Calibri"/>
              </a:rPr>
              <a:t>n social rights and direct interventions for families and workers at local level. </a:t>
            </a:r>
          </a:p>
          <a:p>
            <a:pPr algn="just"/>
            <a:r>
              <a:rPr lang="en-GB" sz="2300" dirty="0">
                <a:effectLst/>
                <a:latin typeface="Calibri" panose="020F0502020204030204" pitchFamily="34" charset="0"/>
                <a:ea typeface="Times New Roman" panose="02020603050405020304" pitchFamily="18" charset="0"/>
              </a:rPr>
              <a:t>It is one of the key instruments in the EU budget, focusing on social inclusion, employment, education, and skills development. </a:t>
            </a:r>
          </a:p>
          <a:p>
            <a:pPr algn="just"/>
            <a:r>
              <a:rPr lang="en-GB" sz="2300" dirty="0">
                <a:effectLst/>
                <a:latin typeface="Calibri" panose="020F0502020204030204" pitchFamily="34" charset="0"/>
                <a:ea typeface="Times New Roman" panose="02020603050405020304" pitchFamily="18" charset="0"/>
              </a:rPr>
              <a:t>It is also a fund backed by an extensive transnational community of practitioners  </a:t>
            </a:r>
          </a:p>
          <a:p>
            <a:pPr algn="just"/>
            <a:r>
              <a:rPr lang="en-GB" sz="2300" dirty="0">
                <a:effectLst/>
                <a:latin typeface="Calibri" panose="020F0502020204030204" pitchFamily="34" charset="0"/>
                <a:ea typeface="Times New Roman" panose="02020603050405020304" pitchFamily="18" charset="0"/>
              </a:rPr>
              <a:t>It has some streams earmarked for EU policy implementation such as the European Child Guarantee and the European Care Strategy.</a:t>
            </a:r>
            <a:r>
              <a:rPr lang="en-GB" sz="2300" dirty="0">
                <a:effectLst/>
              </a:rPr>
              <a:t> </a:t>
            </a:r>
          </a:p>
          <a:p>
            <a:pPr algn="just"/>
            <a:endParaRPr lang="en-GB" sz="2300" dirty="0">
              <a:effectLst/>
            </a:endParaRPr>
          </a:p>
        </p:txBody>
      </p:sp>
    </p:spTree>
    <p:extLst>
      <p:ext uri="{BB962C8B-B14F-4D97-AF65-F5344CB8AC3E}">
        <p14:creationId xmlns:p14="http://schemas.microsoft.com/office/powerpoint/2010/main" val="2482850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191DC-5B07-8DA9-5EFF-1BC5EF2BF7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27EC07-F566-B7DC-E45C-EE307AEAE415}"/>
              </a:ext>
            </a:extLst>
          </p:cNvPr>
          <p:cNvSpPr>
            <a:spLocks noGrp="1"/>
          </p:cNvSpPr>
          <p:nvPr>
            <p:ph type="title"/>
          </p:nvPr>
        </p:nvSpPr>
        <p:spPr/>
        <p:txBody>
          <a:bodyPr/>
          <a:lstStyle/>
          <a:p>
            <a:r>
              <a:rPr lang="en-GB" dirty="0">
                <a:ea typeface="Calibri Light"/>
                <a:cs typeface="Calibri Light"/>
              </a:rPr>
              <a:t>Scope of the guidance</a:t>
            </a:r>
          </a:p>
        </p:txBody>
      </p:sp>
      <p:sp>
        <p:nvSpPr>
          <p:cNvPr id="6" name="Content Placeholder 5">
            <a:extLst>
              <a:ext uri="{FF2B5EF4-FFF2-40B4-BE49-F238E27FC236}">
                <a16:creationId xmlns:a16="http://schemas.microsoft.com/office/drawing/2014/main" id="{0F1AC13B-7DFE-2F98-2E3F-06633165C434}"/>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pPr algn="just"/>
            <a:r>
              <a:rPr lang="en-GB" sz="2500" dirty="0">
                <a:effectLst/>
                <a:latin typeface="Calibri" panose="020F0502020204030204" pitchFamily="34" charset="0"/>
                <a:ea typeface="Times New Roman" panose="02020603050405020304" pitchFamily="18" charset="0"/>
              </a:rPr>
              <a:t>Its content would be applicable for the ESF+ up until 2027 (end of the current 7-year budget).</a:t>
            </a:r>
          </a:p>
          <a:p>
            <a:pPr algn="just"/>
            <a:r>
              <a:rPr lang="en-GB" sz="2500" dirty="0">
                <a:latin typeface="Calibri" panose="020F0502020204030204" pitchFamily="34" charset="0"/>
                <a:ea typeface="Times New Roman" panose="02020603050405020304" pitchFamily="18" charset="0"/>
              </a:rPr>
              <a:t>It could </a:t>
            </a:r>
            <a:r>
              <a:rPr lang="en-GB" sz="2500" dirty="0">
                <a:effectLst/>
                <a:latin typeface="Calibri" panose="020F0502020204030204" pitchFamily="34" charset="0"/>
                <a:ea typeface="Times New Roman" panose="02020603050405020304" pitchFamily="18" charset="0"/>
              </a:rPr>
              <a:t>also provide pointers to strengthen the ESF+ post 2027 making families in precarious situations an explicit target group of the future programming period. </a:t>
            </a:r>
          </a:p>
          <a:p>
            <a:pPr algn="just"/>
            <a:r>
              <a:rPr lang="en-GB" sz="2500" dirty="0">
                <a:effectLst/>
                <a:latin typeface="Calibri" panose="020F0502020204030204" pitchFamily="34" charset="0"/>
                <a:ea typeface="Calibri" panose="020F0502020204030204" pitchFamily="34" charset="0"/>
              </a:rPr>
              <a:t>Discussions have already started to prepare the next 7-year budget from 2028-2035 and this could be useful to ensure a strong social fund moving forward.</a:t>
            </a:r>
          </a:p>
          <a:p>
            <a:pPr algn="just"/>
            <a:r>
              <a:rPr lang="en-GB" sz="2500" b="1" dirty="0">
                <a:latin typeface="Calibri" panose="020F0502020204030204" pitchFamily="34" charset="0"/>
                <a:ea typeface="Calibri" panose="020F0502020204030204" pitchFamily="34" charset="0"/>
              </a:rPr>
              <a:t>The guidance </a:t>
            </a:r>
            <a:r>
              <a:rPr lang="en-GB" sz="2500" b="1">
                <a:latin typeface="Calibri" panose="020F0502020204030204" pitchFamily="34" charset="0"/>
                <a:ea typeface="Calibri" panose="020F0502020204030204" pitchFamily="34" charset="0"/>
              </a:rPr>
              <a:t>covers integrated </a:t>
            </a:r>
            <a:r>
              <a:rPr lang="en-GB" sz="2500" b="1" dirty="0">
                <a:latin typeface="Calibri" panose="020F0502020204030204" pitchFamily="34" charset="0"/>
                <a:ea typeface="Calibri" panose="020F0502020204030204" pitchFamily="34" charset="0"/>
              </a:rPr>
              <a:t>family support models, with a focus </a:t>
            </a:r>
            <a:r>
              <a:rPr lang="en-GB" sz="2500" b="1" dirty="0">
                <a:effectLst/>
                <a:latin typeface="Calibri" panose="020F0502020204030204" pitchFamily="34" charset="0"/>
                <a:ea typeface="Calibri" panose="020F0502020204030204" pitchFamily="34" charset="0"/>
              </a:rPr>
              <a:t>on one type of family support service: family centres/hubs.</a:t>
            </a:r>
          </a:p>
          <a:p>
            <a:pPr algn="just"/>
            <a:endParaRPr lang="en-GB" sz="2200" dirty="0">
              <a:effectLst/>
            </a:endParaRPr>
          </a:p>
        </p:txBody>
      </p:sp>
    </p:spTree>
    <p:extLst>
      <p:ext uri="{BB962C8B-B14F-4D97-AF65-F5344CB8AC3E}">
        <p14:creationId xmlns:p14="http://schemas.microsoft.com/office/powerpoint/2010/main" val="57294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9EA5F-2736-DC05-374C-0021B8409F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7E8605-FC8E-522E-E538-EAEA11E64172}"/>
              </a:ext>
            </a:extLst>
          </p:cNvPr>
          <p:cNvSpPr>
            <a:spLocks noGrp="1"/>
          </p:cNvSpPr>
          <p:nvPr>
            <p:ph type="title"/>
          </p:nvPr>
        </p:nvSpPr>
        <p:spPr/>
        <p:txBody>
          <a:bodyPr/>
          <a:lstStyle/>
          <a:p>
            <a:r>
              <a:rPr lang="en-GB" dirty="0">
                <a:ea typeface="Calibri Light"/>
                <a:cs typeface="Calibri Light"/>
              </a:rPr>
              <a:t>Content of the guidance</a:t>
            </a:r>
          </a:p>
        </p:txBody>
      </p:sp>
      <p:sp>
        <p:nvSpPr>
          <p:cNvPr id="6" name="Content Placeholder 5">
            <a:extLst>
              <a:ext uri="{FF2B5EF4-FFF2-40B4-BE49-F238E27FC236}">
                <a16:creationId xmlns:a16="http://schemas.microsoft.com/office/drawing/2014/main" id="{8823814D-09DA-0B45-E43C-6C12952CBA4D}"/>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pPr algn="just"/>
            <a:endParaRPr lang="en-GB" sz="2400" dirty="0">
              <a:effectLst/>
              <a:ea typeface="Times New Roman" panose="02020603050405020304" pitchFamily="18" charset="0"/>
            </a:endParaRPr>
          </a:p>
          <a:p>
            <a:pPr marL="0" indent="0" algn="just">
              <a:buNone/>
            </a:pPr>
            <a:r>
              <a:rPr lang="en-GB" dirty="0">
                <a:effectLst/>
                <a:ea typeface="Times New Roman" panose="02020603050405020304" pitchFamily="18" charset="0"/>
              </a:rPr>
              <a:t>The guidance is divided into four parts. </a:t>
            </a:r>
          </a:p>
          <a:p>
            <a:pPr algn="just"/>
            <a:r>
              <a:rPr lang="en-GB" b="1" dirty="0">
                <a:effectLst/>
                <a:ea typeface="Times New Roman" panose="02020603050405020304" pitchFamily="18" charset="0"/>
              </a:rPr>
              <a:t>The challenges and needs of families </a:t>
            </a:r>
            <a:r>
              <a:rPr lang="en-GB" dirty="0">
                <a:effectLst/>
                <a:ea typeface="Times New Roman" panose="02020603050405020304" pitchFamily="18" charset="0"/>
              </a:rPr>
              <a:t>emerging from </a:t>
            </a:r>
            <a:r>
              <a:rPr lang="en-GB" dirty="0" err="1">
                <a:effectLst/>
                <a:ea typeface="Times New Roman" panose="02020603050405020304" pitchFamily="18" charset="0"/>
              </a:rPr>
              <a:t>rEUsilience</a:t>
            </a:r>
            <a:r>
              <a:rPr lang="en-GB" dirty="0">
                <a:effectLst/>
                <a:ea typeface="Times New Roman" panose="02020603050405020304" pitchFamily="18" charset="0"/>
              </a:rPr>
              <a:t> findings </a:t>
            </a:r>
          </a:p>
          <a:p>
            <a:pPr algn="just"/>
            <a:r>
              <a:rPr lang="en-GB" b="1" dirty="0">
                <a:ea typeface="Times New Roman" panose="02020603050405020304" pitchFamily="18" charset="0"/>
              </a:rPr>
              <a:t>O</a:t>
            </a:r>
            <a:r>
              <a:rPr lang="en-GB" b="1" dirty="0">
                <a:effectLst/>
                <a:ea typeface="Times New Roman" panose="02020603050405020304" pitchFamily="18" charset="0"/>
              </a:rPr>
              <a:t>verview of the ESF+ </a:t>
            </a:r>
            <a:r>
              <a:rPr lang="en-GB" dirty="0">
                <a:ea typeface="Times New Roman" panose="02020603050405020304" pitchFamily="18" charset="0"/>
              </a:rPr>
              <a:t>: </a:t>
            </a:r>
            <a:r>
              <a:rPr lang="en-GB" dirty="0">
                <a:effectLst/>
                <a:ea typeface="Times New Roman" panose="02020603050405020304" pitchFamily="18" charset="0"/>
              </a:rPr>
              <a:t>key stakeholders, processes, documents</a:t>
            </a:r>
          </a:p>
          <a:p>
            <a:pPr algn="just"/>
            <a:r>
              <a:rPr lang="en-GB" b="1" dirty="0">
                <a:ea typeface="Times New Roman" panose="02020603050405020304" pitchFamily="18" charset="0"/>
              </a:rPr>
              <a:t>Real e</a:t>
            </a:r>
            <a:r>
              <a:rPr lang="en-GB" b="1" dirty="0">
                <a:effectLst/>
                <a:ea typeface="Times New Roman" panose="02020603050405020304" pitchFamily="18" charset="0"/>
              </a:rPr>
              <a:t>xamples of family support projects: </a:t>
            </a:r>
            <a:r>
              <a:rPr lang="en-GB" dirty="0">
                <a:effectLst/>
                <a:ea typeface="Times New Roman" panose="02020603050405020304" pitchFamily="18" charset="0"/>
              </a:rPr>
              <a:t>with a focus on family centres specifically</a:t>
            </a:r>
          </a:p>
          <a:p>
            <a:pPr algn="just"/>
            <a:r>
              <a:rPr lang="en-GB" b="1" dirty="0">
                <a:ea typeface="Times New Roman" panose="02020603050405020304" pitchFamily="18" charset="0"/>
              </a:rPr>
              <a:t>Checklist </a:t>
            </a:r>
            <a:r>
              <a:rPr lang="en-GB" b="1" dirty="0">
                <a:effectLst/>
                <a:ea typeface="Times New Roman" panose="02020603050405020304" pitchFamily="18" charset="0"/>
              </a:rPr>
              <a:t>of key steps </a:t>
            </a:r>
            <a:r>
              <a:rPr lang="en-GB" dirty="0">
                <a:effectLst/>
                <a:ea typeface="Times New Roman" panose="02020603050405020304" pitchFamily="18" charset="0"/>
              </a:rPr>
              <a:t>to follow on how to engage with the fund. </a:t>
            </a:r>
            <a:endParaRPr lang="en-GB" dirty="0">
              <a:effectLst/>
            </a:endParaRPr>
          </a:p>
        </p:txBody>
      </p:sp>
    </p:spTree>
    <p:extLst>
      <p:ext uri="{BB962C8B-B14F-4D97-AF65-F5344CB8AC3E}">
        <p14:creationId xmlns:p14="http://schemas.microsoft.com/office/powerpoint/2010/main" val="2192514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EE8CD-95CC-149D-BFA1-D2BE2B6510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FC881-BE04-DA68-E50D-47FDDE6B3FC3}"/>
              </a:ext>
            </a:extLst>
          </p:cNvPr>
          <p:cNvSpPr>
            <a:spLocks noGrp="1"/>
          </p:cNvSpPr>
          <p:nvPr>
            <p:ph type="title"/>
          </p:nvPr>
        </p:nvSpPr>
        <p:spPr/>
        <p:txBody>
          <a:bodyPr/>
          <a:lstStyle/>
          <a:p>
            <a:r>
              <a:rPr lang="en-GB" dirty="0">
                <a:ea typeface="Calibri Light"/>
                <a:cs typeface="Calibri Light"/>
              </a:rPr>
              <a:t>Needs and challenges for families of today</a:t>
            </a:r>
          </a:p>
        </p:txBody>
      </p:sp>
      <p:sp>
        <p:nvSpPr>
          <p:cNvPr id="6" name="Content Placeholder 5">
            <a:extLst>
              <a:ext uri="{FF2B5EF4-FFF2-40B4-BE49-F238E27FC236}">
                <a16:creationId xmlns:a16="http://schemas.microsoft.com/office/drawing/2014/main" id="{D5DC5116-F01F-919F-4444-9C3462EE5293}"/>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pPr marL="0" indent="0" algn="just">
              <a:buNone/>
            </a:pPr>
            <a:r>
              <a:rPr lang="en-GB" sz="2200" dirty="0"/>
              <a:t>In relation to service-based responses specifically and research dedicated to family support as a type of response to the challenges facing families, the evidence indicates firstly that </a:t>
            </a:r>
            <a:r>
              <a:rPr lang="en-GB" sz="2200" b="1" dirty="0"/>
              <a:t>many families lack support </a:t>
            </a:r>
            <a:r>
              <a:rPr lang="en-GB" sz="2200" dirty="0"/>
              <a:t>and the second is </a:t>
            </a:r>
            <a:r>
              <a:rPr lang="en-GB" sz="2200" b="1" dirty="0"/>
              <a:t>that family support is an under-considered (and under-developed) type of policy response </a:t>
            </a:r>
            <a:r>
              <a:rPr lang="en-GB" sz="2200" dirty="0"/>
              <a:t>and hence merits some discussion especially in a context of trying to find solutions.</a:t>
            </a:r>
          </a:p>
          <a:p>
            <a:pPr marL="0" indent="0" algn="just">
              <a:buNone/>
            </a:pPr>
            <a:r>
              <a:rPr lang="en-GB" sz="2200" b="1" dirty="0"/>
              <a:t>Reasons for lack of support</a:t>
            </a:r>
            <a:r>
              <a:rPr lang="en-GB" sz="2200" dirty="0"/>
              <a:t>: low income raises need for support and reduces capacity, some families have greater care needs than others (</a:t>
            </a:r>
            <a:r>
              <a:rPr lang="en-GB" sz="2200" dirty="0" err="1"/>
              <a:t>eg</a:t>
            </a:r>
            <a:r>
              <a:rPr lang="en-GB" sz="2200" dirty="0"/>
              <a:t> single parents, with disabilities), no social networks (</a:t>
            </a:r>
            <a:r>
              <a:rPr lang="en-GB" sz="2200" dirty="0" err="1"/>
              <a:t>esp</a:t>
            </a:r>
            <a:r>
              <a:rPr lang="en-GB" sz="2200" dirty="0"/>
              <a:t> families in migration), formal support does not exist or is unaffordable, no NGO peer networks.</a:t>
            </a:r>
          </a:p>
          <a:p>
            <a:pPr marL="0" indent="0" algn="just">
              <a:buNone/>
            </a:pPr>
            <a:r>
              <a:rPr lang="en-GB" sz="2200" dirty="0"/>
              <a:t>The evidence collected in </a:t>
            </a:r>
            <a:r>
              <a:rPr lang="en-GB" sz="2200" dirty="0" err="1"/>
              <a:t>rEUsilience</a:t>
            </a:r>
            <a:r>
              <a:rPr lang="en-GB" sz="2200" dirty="0"/>
              <a:t> research shows periods of </a:t>
            </a:r>
            <a:r>
              <a:rPr lang="en-GB" sz="2200" b="1" dirty="0"/>
              <a:t>family transitions</a:t>
            </a:r>
            <a:r>
              <a:rPr lang="en-GB" sz="2200" dirty="0"/>
              <a:t> are very important as a time when families need support. </a:t>
            </a:r>
            <a:r>
              <a:rPr lang="en-GB" sz="2200" b="1" dirty="0"/>
              <a:t>Family centres or hubs</a:t>
            </a:r>
            <a:r>
              <a:rPr lang="en-GB" sz="2200" dirty="0"/>
              <a:t> are essential spaces for preventive support to families during challenging life transitions.</a:t>
            </a:r>
          </a:p>
          <a:p>
            <a:pPr marL="0" indent="0" algn="just">
              <a:buNone/>
            </a:pPr>
            <a:r>
              <a:rPr lang="en-GB" sz="1800" dirty="0"/>
              <a:t>Source: </a:t>
            </a:r>
            <a:r>
              <a:rPr lang="en-GB" sz="1800" u="sng" dirty="0">
                <a:hlinkClick r:id="rId3"/>
              </a:rPr>
              <a:t>Exploring Resilience with Families: Overview Report — </a:t>
            </a:r>
            <a:r>
              <a:rPr lang="en-GB" sz="1800" u="sng" dirty="0" err="1">
                <a:hlinkClick r:id="rId3"/>
              </a:rPr>
              <a:t>rEUsilience</a:t>
            </a:r>
            <a:r>
              <a:rPr lang="en-GB" sz="1800" u="sng" dirty="0"/>
              <a:t> (Daly, 2024)</a:t>
            </a:r>
            <a:endParaRPr lang="en-GB" sz="1800" dirty="0"/>
          </a:p>
          <a:p>
            <a:pPr marL="0" indent="0" algn="just">
              <a:buNone/>
            </a:pPr>
            <a:endParaRPr lang="en-GB" sz="2400" dirty="0">
              <a:ea typeface="Times New Roman" panose="02020603050405020304" pitchFamily="18" charset="0"/>
            </a:endParaRPr>
          </a:p>
          <a:p>
            <a:pPr marL="0" indent="0" algn="just">
              <a:buNone/>
            </a:pPr>
            <a:r>
              <a:rPr lang="en-GB" sz="2400" dirty="0">
                <a:effectLst/>
                <a:ea typeface="Times New Roman" panose="02020603050405020304" pitchFamily="18" charset="0"/>
              </a:rPr>
              <a:t> </a:t>
            </a:r>
          </a:p>
        </p:txBody>
      </p:sp>
    </p:spTree>
    <p:extLst>
      <p:ext uri="{BB962C8B-B14F-4D97-AF65-F5344CB8AC3E}">
        <p14:creationId xmlns:p14="http://schemas.microsoft.com/office/powerpoint/2010/main" val="70246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986EF-F94B-FFA4-E701-B7B6EBEEA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CC7D22-3BC1-6ED0-A4DB-92AF10293AF4}"/>
              </a:ext>
            </a:extLst>
          </p:cNvPr>
          <p:cNvSpPr>
            <a:spLocks noGrp="1"/>
          </p:cNvSpPr>
          <p:nvPr>
            <p:ph type="title"/>
          </p:nvPr>
        </p:nvSpPr>
        <p:spPr/>
        <p:txBody>
          <a:bodyPr/>
          <a:lstStyle/>
          <a:p>
            <a:r>
              <a:rPr lang="en-GB" dirty="0">
                <a:ea typeface="Calibri Light"/>
                <a:cs typeface="Calibri Light"/>
              </a:rPr>
              <a:t>Overview of the ESF+</a:t>
            </a:r>
          </a:p>
        </p:txBody>
      </p:sp>
      <p:sp>
        <p:nvSpPr>
          <p:cNvPr id="6" name="Content Placeholder 5">
            <a:extLst>
              <a:ext uri="{FF2B5EF4-FFF2-40B4-BE49-F238E27FC236}">
                <a16:creationId xmlns:a16="http://schemas.microsoft.com/office/drawing/2014/main" id="{3EF7BD39-29A6-4CFE-F216-B7E065003002}"/>
              </a:ext>
            </a:extLst>
          </p:cNvPr>
          <p:cNvSpPr>
            <a:spLocks noGrp="1"/>
          </p:cNvSpPr>
          <p:nvPr>
            <p:ph sz="quarter" idx="4"/>
          </p:nvPr>
        </p:nvSpPr>
        <p:spPr>
          <a:xfrm>
            <a:off x="838200" y="1579428"/>
            <a:ext cx="10506891" cy="4610235"/>
          </a:xfrm>
        </p:spPr>
        <p:txBody>
          <a:bodyPr vert="horz" lIns="91440" tIns="45720" rIns="91440" bIns="45720" rtlCol="0" anchor="t">
            <a:noAutofit/>
          </a:bodyPr>
          <a:lstStyle/>
          <a:p>
            <a:pPr algn="just"/>
            <a:r>
              <a:rPr lang="en-GB" sz="2200" dirty="0">
                <a:ea typeface="Times New Roman" panose="02020603050405020304" pitchFamily="18" charset="0"/>
              </a:rPr>
              <a:t>Family hubs/centres are being rolled out linked to the European Child Guarantee:</a:t>
            </a:r>
            <a:r>
              <a:rPr lang="en-GB" sz="2200" dirty="0"/>
              <a:t> Belgium, Croatia, Denmark, Estonia, Finland, Germany, Italy and Sweden.</a:t>
            </a:r>
            <a:r>
              <a:rPr lang="en-GB" sz="2200" b="1" dirty="0"/>
              <a:t> Some countries are doing this through the ESF+</a:t>
            </a:r>
            <a:r>
              <a:rPr lang="en-GB" sz="2200" dirty="0"/>
              <a:t>: Germany, Estonia, Italy.</a:t>
            </a:r>
            <a:endParaRPr lang="en-GB" sz="2200" dirty="0">
              <a:ea typeface="Times New Roman" panose="02020603050405020304" pitchFamily="18" charset="0"/>
            </a:endParaRPr>
          </a:p>
          <a:p>
            <a:pPr algn="just"/>
            <a:r>
              <a:rPr lang="en-GB" sz="2200" b="1" dirty="0">
                <a:ea typeface="Times New Roman" panose="02020603050405020304" pitchFamily="18" charset="0"/>
              </a:rPr>
              <a:t>Aim of ESF+ </a:t>
            </a:r>
            <a:r>
              <a:rPr lang="en-GB" sz="2200" dirty="0">
                <a:ea typeface="Times New Roman" panose="02020603050405020304" pitchFamily="18" charset="0"/>
              </a:rPr>
              <a:t>: the </a:t>
            </a:r>
            <a:r>
              <a:rPr lang="en-GB" sz="2200" dirty="0"/>
              <a:t>main financial instrument with which Europe invests in people, enhancing social cohesion by promoting job creation and skills development and to support a fair and socially inclusive society. </a:t>
            </a:r>
          </a:p>
          <a:p>
            <a:pPr algn="just"/>
            <a:r>
              <a:rPr lang="en-GB" sz="2200" dirty="0"/>
              <a:t>Running from 2021 to 2027, the ESF+ has a budget of €142.7 billion, allocated across Member States and </a:t>
            </a:r>
            <a:r>
              <a:rPr lang="en-GB" sz="2200" b="1" dirty="0"/>
              <a:t>supplemented by national or regional budgets. </a:t>
            </a:r>
          </a:p>
          <a:p>
            <a:pPr algn="just"/>
            <a:r>
              <a:rPr lang="en-GB" sz="2200" dirty="0">
                <a:ea typeface="Times New Roman" panose="02020603050405020304" pitchFamily="18" charset="0"/>
              </a:rPr>
              <a:t>Each country adopts </a:t>
            </a:r>
            <a:r>
              <a:rPr lang="en-GB" sz="2200" b="1" dirty="0">
                <a:ea typeface="Times New Roman" panose="02020603050405020304" pitchFamily="18" charset="0"/>
              </a:rPr>
              <a:t>operational ESF+ programme(s) </a:t>
            </a:r>
            <a:r>
              <a:rPr lang="en-GB" sz="2200" dirty="0">
                <a:ea typeface="Times New Roman" panose="02020603050405020304" pitchFamily="18" charset="0"/>
              </a:rPr>
              <a:t>with key priorities</a:t>
            </a:r>
            <a:endParaRPr lang="en-GB" sz="2200" b="1" dirty="0"/>
          </a:p>
          <a:p>
            <a:pPr algn="just"/>
            <a:r>
              <a:rPr lang="en-GB" sz="2200" b="1" dirty="0">
                <a:ea typeface="Times New Roman" panose="02020603050405020304" pitchFamily="18" charset="0"/>
              </a:rPr>
              <a:t>Key stakeholders</a:t>
            </a:r>
            <a:r>
              <a:rPr lang="en-GB" sz="2200" dirty="0">
                <a:ea typeface="Times New Roman" panose="02020603050405020304" pitchFamily="18" charset="0"/>
              </a:rPr>
              <a:t>: ESF+ managing authorities, communities of practice, ESF+ committee</a:t>
            </a:r>
            <a:endParaRPr lang="en-GB" sz="2200" b="1" dirty="0"/>
          </a:p>
          <a:p>
            <a:pPr algn="just"/>
            <a:r>
              <a:rPr lang="en-GB" sz="2200" b="1" dirty="0">
                <a:ea typeface="Times New Roman" panose="02020603050405020304" pitchFamily="18" charset="0"/>
              </a:rPr>
              <a:t>Applicants</a:t>
            </a:r>
            <a:r>
              <a:rPr lang="en-GB" sz="2200" dirty="0">
                <a:ea typeface="Times New Roman" panose="02020603050405020304" pitchFamily="18" charset="0"/>
              </a:rPr>
              <a:t> for ESF+ funding: public bodies, universities, NGOs, private sector</a:t>
            </a:r>
          </a:p>
          <a:p>
            <a:pPr marL="0" indent="0" algn="just">
              <a:buNone/>
            </a:pPr>
            <a:r>
              <a:rPr lang="en-GB" sz="1800" dirty="0">
                <a:hlinkClick r:id="rId3"/>
              </a:rPr>
              <a:t>Source: What is the ESF+? | European Social Fund Plus</a:t>
            </a:r>
            <a:endParaRPr lang="en-GB" sz="1800" dirty="0">
              <a:ea typeface="Times New Roman" panose="02020603050405020304" pitchFamily="18" charset="0"/>
            </a:endParaRPr>
          </a:p>
        </p:txBody>
      </p:sp>
    </p:spTree>
    <p:extLst>
      <p:ext uri="{BB962C8B-B14F-4D97-AF65-F5344CB8AC3E}">
        <p14:creationId xmlns:p14="http://schemas.microsoft.com/office/powerpoint/2010/main" val="1928346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3BB45-83CD-4B4B-F301-4BB8224D84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80CE0D-A97E-842A-29D6-84359B7D9F61}"/>
              </a:ext>
            </a:extLst>
          </p:cNvPr>
          <p:cNvSpPr>
            <a:spLocks noGrp="1"/>
          </p:cNvSpPr>
          <p:nvPr>
            <p:ph type="title"/>
          </p:nvPr>
        </p:nvSpPr>
        <p:spPr>
          <a:xfrm>
            <a:off x="829491" y="0"/>
            <a:ext cx="10515600" cy="1325563"/>
          </a:xfrm>
        </p:spPr>
        <p:txBody>
          <a:bodyPr/>
          <a:lstStyle/>
          <a:p>
            <a:r>
              <a:rPr lang="en-GB" dirty="0">
                <a:ea typeface="Calibri Light"/>
                <a:cs typeface="Calibri Light"/>
              </a:rPr>
              <a:t>Practical examples of ESF+ for family support</a:t>
            </a:r>
          </a:p>
        </p:txBody>
      </p:sp>
      <p:sp>
        <p:nvSpPr>
          <p:cNvPr id="6" name="Content Placeholder 5">
            <a:extLst>
              <a:ext uri="{FF2B5EF4-FFF2-40B4-BE49-F238E27FC236}">
                <a16:creationId xmlns:a16="http://schemas.microsoft.com/office/drawing/2014/main" id="{3879FC40-CBC3-573C-D081-0C0D4A99B14F}"/>
              </a:ext>
            </a:extLst>
          </p:cNvPr>
          <p:cNvSpPr>
            <a:spLocks noGrp="1"/>
          </p:cNvSpPr>
          <p:nvPr>
            <p:ph sz="quarter" idx="4"/>
          </p:nvPr>
        </p:nvSpPr>
        <p:spPr>
          <a:xfrm>
            <a:off x="829491" y="1211783"/>
            <a:ext cx="10506891" cy="4610235"/>
          </a:xfrm>
        </p:spPr>
        <p:txBody>
          <a:bodyPr vert="horz" lIns="91440" tIns="45720" rIns="91440" bIns="45720" rtlCol="0" anchor="t">
            <a:noAutofit/>
          </a:bodyPr>
          <a:lstStyle/>
          <a:p>
            <a:pPr algn="just">
              <a:lnSpc>
                <a:spcPct val="100000"/>
              </a:lnSpc>
              <a:spcBef>
                <a:spcPts val="0"/>
              </a:spcBef>
            </a:pPr>
            <a:r>
              <a:rPr lang="en-GB" sz="2200" dirty="0"/>
              <a:t>ESF+ Regulation: “Member States should programme an appropriate amount of their resources of the ESF+ strand under shared management for the </a:t>
            </a:r>
            <a:r>
              <a:rPr lang="en-GB" sz="2200" b="1" dirty="0"/>
              <a:t>implementation of the Child Guarantee </a:t>
            </a:r>
            <a:r>
              <a:rPr lang="en-GB" sz="2200" dirty="0"/>
              <a:t>for activities addressing child poverty in line with the specific objectives of the ESF+ that allow for programming resources towards actions directly supporting children’s equal access to childcare, education, healthcare, decent housing and adequate nutrition.“ </a:t>
            </a:r>
          </a:p>
          <a:p>
            <a:pPr algn="just">
              <a:lnSpc>
                <a:spcPct val="100000"/>
              </a:lnSpc>
              <a:spcBef>
                <a:spcPts val="0"/>
              </a:spcBef>
            </a:pPr>
            <a:r>
              <a:rPr lang="en-GB" sz="2200" b="1" dirty="0"/>
              <a:t>Three countries use the ESF+ for family centres in framework of Child Guarantee</a:t>
            </a:r>
            <a:r>
              <a:rPr lang="en-GB" sz="2200" dirty="0"/>
              <a:t>. In </a:t>
            </a:r>
            <a:r>
              <a:rPr lang="en-GB" sz="2200" b="1" dirty="0"/>
              <a:t>Estonia</a:t>
            </a:r>
            <a:r>
              <a:rPr lang="en-GB" sz="2200" dirty="0"/>
              <a:t>, the focus is on developing the family centres per se, building capacity to provide a wide range of local support services for families (family nest model). In </a:t>
            </a:r>
            <a:r>
              <a:rPr lang="en-GB" sz="2200" b="1" dirty="0"/>
              <a:t>Italy</a:t>
            </a:r>
            <a:r>
              <a:rPr lang="en-GB" sz="2200" dirty="0"/>
              <a:t>, family centres were a clear focus in the last programming period, and the current focus is on experimenting peer support tied to existing family centres, with a focus on families with disabilities. In </a:t>
            </a:r>
            <a:r>
              <a:rPr lang="en-GB" sz="2200" b="1" dirty="0"/>
              <a:t>Germany</a:t>
            </a:r>
            <a:r>
              <a:rPr lang="en-GB" sz="2200" dirty="0"/>
              <a:t>, the focus is on family centres working in partnership with a wide network of local providers of family support to better address the needs of families. </a:t>
            </a:r>
            <a:br>
              <a:rPr lang="en-GB" sz="2200" dirty="0"/>
            </a:br>
            <a:endParaRPr lang="en-GB" sz="2200" dirty="0">
              <a:hlinkClick r:id="rId3"/>
            </a:endParaRPr>
          </a:p>
          <a:p>
            <a:pPr marL="0" indent="0" algn="just">
              <a:lnSpc>
                <a:spcPct val="100000"/>
              </a:lnSpc>
              <a:spcBef>
                <a:spcPts val="0"/>
              </a:spcBef>
              <a:buNone/>
            </a:pPr>
            <a:r>
              <a:rPr lang="en-GB" sz="1800" dirty="0">
                <a:hlinkClick r:id="rId3"/>
              </a:rPr>
              <a:t>Source: Child Guarantee action plans and biennial progress reports</a:t>
            </a:r>
            <a:endParaRPr lang="en-GB" sz="1800" dirty="0"/>
          </a:p>
          <a:p>
            <a:pPr algn="just"/>
            <a:endParaRPr lang="en-GB" sz="2400" dirty="0">
              <a:ea typeface="Times New Roman" panose="02020603050405020304" pitchFamily="18" charset="0"/>
            </a:endParaRPr>
          </a:p>
        </p:txBody>
      </p:sp>
    </p:spTree>
    <p:extLst>
      <p:ext uri="{BB962C8B-B14F-4D97-AF65-F5344CB8AC3E}">
        <p14:creationId xmlns:p14="http://schemas.microsoft.com/office/powerpoint/2010/main" val="85794054"/>
      </p:ext>
    </p:extLst>
  </p:cSld>
  <p:clrMapOvr>
    <a:masterClrMapping/>
  </p:clrMapOvr>
</p:sld>
</file>

<file path=ppt/theme/theme1.xml><?xml version="1.0" encoding="utf-8"?>
<a:theme xmlns:a="http://schemas.openxmlformats.org/drawingml/2006/main" name="Tema de Office">
  <a:themeElements>
    <a:clrScheme name="rEUsilience colors">
      <a:dk1>
        <a:srgbClr val="000000"/>
      </a:dk1>
      <a:lt1>
        <a:srgbClr val="FFFFFF"/>
      </a:lt1>
      <a:dk2>
        <a:srgbClr val="44546A"/>
      </a:dk2>
      <a:lt2>
        <a:srgbClr val="E7E6E6"/>
      </a:lt2>
      <a:accent1>
        <a:srgbClr val="065576"/>
      </a:accent1>
      <a:accent2>
        <a:srgbClr val="09719D"/>
      </a:accent2>
      <a:accent3>
        <a:srgbClr val="3AAA34"/>
      </a:accent3>
      <a:accent4>
        <a:srgbClr val="FFC000"/>
      </a:accent4>
      <a:accent5>
        <a:srgbClr val="EA5B0C"/>
      </a:accent5>
      <a:accent6>
        <a:srgbClr val="BE1622"/>
      </a:accent6>
      <a:hlink>
        <a:srgbClr val="09719D"/>
      </a:hlink>
      <a:folHlink>
        <a:srgbClr val="06557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Usilience powerpoint updated May 2024" id="{94CB4197-9076-4314-9878-294470236CDB}" vid="{D9239C3A-AB05-4975-A200-B0CE87C6AC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058F7979E00BA48AE1122FC0FE048E5" ma:contentTypeVersion="14" ma:contentTypeDescription="Crée un document." ma:contentTypeScope="" ma:versionID="e7ebd999c8425d65cffe783d83efdebe">
  <xsd:schema xmlns:xsd="http://www.w3.org/2001/XMLSchema" xmlns:xs="http://www.w3.org/2001/XMLSchema" xmlns:p="http://schemas.microsoft.com/office/2006/metadata/properties" xmlns:ns2="461d6b92-a401-45b5-8184-99016de358d1" xmlns:ns3="5200e469-5b7b-4b9b-85b9-962f9698d994" targetNamespace="http://schemas.microsoft.com/office/2006/metadata/properties" ma:root="true" ma:fieldsID="ee938bceac136f83787ef21716ad7aae" ns2:_="" ns3:_="">
    <xsd:import namespace="461d6b92-a401-45b5-8184-99016de358d1"/>
    <xsd:import namespace="5200e469-5b7b-4b9b-85b9-962f9698d99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1d6b92-a401-45b5-8184-99016de35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Balises d’images" ma:readOnly="false" ma:fieldId="{5cf76f15-5ced-4ddc-b409-7134ff3c332f}" ma:taxonomyMulti="true" ma:sspId="444da484-3d94-41e9-bcfe-1d6e31fc83c9"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200e469-5b7b-4b9b-85b9-962f9698d99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bd49e1a-2cad-4938-946d-b872ae929c6d}" ma:internalName="TaxCatchAll" ma:showField="CatchAllData" ma:web="5200e469-5b7b-4b9b-85b9-962f9698d99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61d6b92-a401-45b5-8184-99016de358d1">
      <Terms xmlns="http://schemas.microsoft.com/office/infopath/2007/PartnerControls"/>
    </lcf76f155ced4ddcb4097134ff3c332f>
    <TaxCatchAll xmlns="5200e469-5b7b-4b9b-85b9-962f9698d994" xsi:nil="true"/>
  </documentManagement>
</p:properties>
</file>

<file path=customXml/itemProps1.xml><?xml version="1.0" encoding="utf-8"?>
<ds:datastoreItem xmlns:ds="http://schemas.openxmlformats.org/officeDocument/2006/customXml" ds:itemID="{9DCE01C5-4093-4086-9603-27614699E6BF}">
  <ds:schemaRefs>
    <ds:schemaRef ds:uri="http://schemas.microsoft.com/sharepoint/v3/contenttype/forms"/>
  </ds:schemaRefs>
</ds:datastoreItem>
</file>

<file path=customXml/itemProps2.xml><?xml version="1.0" encoding="utf-8"?>
<ds:datastoreItem xmlns:ds="http://schemas.openxmlformats.org/officeDocument/2006/customXml" ds:itemID="{0ACA10CC-E923-4B60-8E08-042DC9D17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1d6b92-a401-45b5-8184-99016de358d1"/>
    <ds:schemaRef ds:uri="5200e469-5b7b-4b9b-85b9-962f9698d9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F72E6F-8824-4A9E-896B-512A7226E039}">
  <ds:schemaRefs>
    <ds:schemaRef ds:uri="461d6b92-a401-45b5-8184-99016de358d1"/>
    <ds:schemaRef ds:uri="5200e469-5b7b-4b9b-85b9-962f9698d99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592</TotalTime>
  <Words>3673</Words>
  <Application>Microsoft Office PowerPoint</Application>
  <PresentationFormat>Widescreen</PresentationFormat>
  <Paragraphs>151</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Breakout sessions:  Key recommendations at EU level   How can the European Social Fund Plus help boost funding for family support </vt:lpstr>
      <vt:lpstr>Policy Lab: explore the potential of the EU funds</vt:lpstr>
      <vt:lpstr>Guidance on using the ESF+ for family support </vt:lpstr>
      <vt:lpstr>Why the ESF+?</vt:lpstr>
      <vt:lpstr>Scope of the guidance</vt:lpstr>
      <vt:lpstr>Content of the guidance</vt:lpstr>
      <vt:lpstr>Needs and challenges for families of today</vt:lpstr>
      <vt:lpstr>Overview of the ESF+</vt:lpstr>
      <vt:lpstr>Practical examples of ESF+ for family support</vt:lpstr>
      <vt:lpstr>Checklist to engage in the ESF+</vt:lpstr>
      <vt:lpstr>Key questions</vt:lpstr>
    </vt:vector>
  </TitlesOfParts>
  <Company>Everest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on this paragraph</dc:title>
  <dc:creator>Holly Shorey</dc:creator>
  <cp:lastModifiedBy>Elizabeth Gosme</cp:lastModifiedBy>
  <cp:revision>5</cp:revision>
  <cp:lastPrinted>2024-06-17T15:41:05Z</cp:lastPrinted>
  <dcterms:created xsi:type="dcterms:W3CDTF">2024-05-06T14:09:15Z</dcterms:created>
  <dcterms:modified xsi:type="dcterms:W3CDTF">2025-07-28T08:14:10Z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0x0101005058F7979E00BA48AE1122FC0FE048E5</vt:lpwstr>
  </property>
</Properties>
</file>