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8" r:id="rId5"/>
    <p:sldId id="270" r:id="rId6"/>
    <p:sldId id="257" r:id="rId7"/>
    <p:sldId id="268" r:id="rId8"/>
    <p:sldId id="265" r:id="rId9"/>
    <p:sldId id="266" r:id="rId10"/>
    <p:sldId id="267" r:id="rId11"/>
    <p:sldId id="269" r:id="rId12"/>
    <p:sldId id="260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5576"/>
    <a:srgbClr val="0972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A97DC9-1B7D-4896-B4BA-ED5908B129D4}" v="5" dt="2025-07-25T13:08:27.0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3925" autoAdjust="0"/>
  </p:normalViewPr>
  <p:slideViewPr>
    <p:cSldViewPr snapToGrid="0">
      <p:cViewPr varScale="1">
        <p:scale>
          <a:sx n="77" d="100"/>
          <a:sy n="77" d="100"/>
        </p:scale>
        <p:origin x="883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osmarie Verberckmoes" userId="GF1pa18GPDdDLrSz6YLSg4LUHQ9haJPL9kACuNcA4qA=" providerId="None" clId="Web-{DFA97DC9-1B7D-4896-B4BA-ED5908B129D4}"/>
    <pc:docChg chg="modSld">
      <pc:chgData name="Roosmarie Verberckmoes" userId="GF1pa18GPDdDLrSz6YLSg4LUHQ9haJPL9kACuNcA4qA=" providerId="None" clId="Web-{DFA97DC9-1B7D-4896-B4BA-ED5908B129D4}" dt="2025-07-25T13:08:27.006" v="4" actId="20577"/>
      <pc:docMkLst>
        <pc:docMk/>
      </pc:docMkLst>
      <pc:sldChg chg="modSp">
        <pc:chgData name="Roosmarie Verberckmoes" userId="GF1pa18GPDdDLrSz6YLSg4LUHQ9haJPL9kACuNcA4qA=" providerId="None" clId="Web-{DFA97DC9-1B7D-4896-B4BA-ED5908B129D4}" dt="2025-07-25T12:49:33.538" v="0" actId="20577"/>
        <pc:sldMkLst>
          <pc:docMk/>
          <pc:sldMk cId="2787458314" sldId="268"/>
        </pc:sldMkLst>
        <pc:spChg chg="mod">
          <ac:chgData name="Roosmarie Verberckmoes" userId="GF1pa18GPDdDLrSz6YLSg4LUHQ9haJPL9kACuNcA4qA=" providerId="None" clId="Web-{DFA97DC9-1B7D-4896-B4BA-ED5908B129D4}" dt="2025-07-25T12:49:33.538" v="0" actId="20577"/>
          <ac:spMkLst>
            <pc:docMk/>
            <pc:sldMk cId="2787458314" sldId="268"/>
            <ac:spMk id="3" creationId="{6E321DAE-B70E-58AD-400D-5821AEE22E83}"/>
          </ac:spMkLst>
        </pc:spChg>
      </pc:sldChg>
      <pc:sldChg chg="modSp">
        <pc:chgData name="Roosmarie Verberckmoes" userId="GF1pa18GPDdDLrSz6YLSg4LUHQ9haJPL9kACuNcA4qA=" providerId="None" clId="Web-{DFA97DC9-1B7D-4896-B4BA-ED5908B129D4}" dt="2025-07-25T13:08:27.006" v="4" actId="20577"/>
        <pc:sldMkLst>
          <pc:docMk/>
          <pc:sldMk cId="3253792209" sldId="269"/>
        </pc:sldMkLst>
        <pc:spChg chg="mod">
          <ac:chgData name="Roosmarie Verberckmoes" userId="GF1pa18GPDdDLrSz6YLSg4LUHQ9haJPL9kACuNcA4qA=" providerId="None" clId="Web-{DFA97DC9-1B7D-4896-B4BA-ED5908B129D4}" dt="2025-07-25T13:08:27.006" v="4" actId="20577"/>
          <ac:spMkLst>
            <pc:docMk/>
            <pc:sldMk cId="3253792209" sldId="269"/>
            <ac:spMk id="3" creationId="{156E23AE-17DB-EC3C-36C1-8F9083C2396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CBAEDE10-6A33-632B-03CA-F298BB29D8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46BCB0-5B5B-E648-E12D-9E255B4FAE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4A8E7-E88F-6445-9E3F-BEB957C59FFB}" type="datetimeFigureOut">
              <a:rPr lang="es-ES" smtClean="0"/>
              <a:t>25/07/2025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91A9CCF-8D82-8185-409E-8430216A38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4EDE7EC-ADA8-627F-6B13-B8B17556FB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C75E6-D6D4-5A44-9E3E-C23FD1A9547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9364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6D6FD-5B8E-43C8-804A-45BDD562F1A6}" type="datetimeFigureOut">
              <a:rPr lang="en-GB" smtClean="0"/>
              <a:t>25/07/2025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B6B4D-1C34-45CB-B688-ACDDD7EDFC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863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emf"/><Relationship Id="rId7" Type="http://schemas.openxmlformats.org/officeDocument/2006/relationships/image" Target="../media/image8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11" Type="http://schemas.openxmlformats.org/officeDocument/2006/relationships/image" Target="../media/image2.pn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2BE0763C-29E4-5C80-1D80-2E7A5BCE00E5}"/>
              </a:ext>
            </a:extLst>
          </p:cNvPr>
          <p:cNvSpPr/>
          <p:nvPr userDrawn="1"/>
        </p:nvSpPr>
        <p:spPr>
          <a:xfrm>
            <a:off x="0" y="1391920"/>
            <a:ext cx="12192000" cy="2966720"/>
          </a:xfrm>
          <a:prstGeom prst="rect">
            <a:avLst/>
          </a:prstGeom>
          <a:solidFill>
            <a:srgbClr val="0655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E1814D7-89F7-B416-4492-1CDEC44BF4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5200" y="2168810"/>
            <a:ext cx="6786880" cy="119380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s-ES" dirty="0"/>
          </a:p>
        </p:txBody>
      </p:sp>
      <p:pic>
        <p:nvPicPr>
          <p:cNvPr id="9" name="Imagen 8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1A21BB8C-9BC9-2F6D-2203-DB9B09ECF3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79885" b="49859"/>
          <a:stretch/>
        </p:blipFill>
        <p:spPr>
          <a:xfrm rot="5400000">
            <a:off x="-95564" y="2006926"/>
            <a:ext cx="1856472" cy="166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67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BBD2D9-0668-E48B-AB88-B2B4C913D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99E67A-DE95-5F7A-AB9D-939262B90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pic>
        <p:nvPicPr>
          <p:cNvPr id="8" name="Imagen 7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78AF8F7C-5E9F-1D79-F5E3-F3FE2E0FFC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73602"/>
          <a:stretch/>
        </p:blipFill>
        <p:spPr>
          <a:xfrm rot="5400000">
            <a:off x="-2329571" y="2413827"/>
            <a:ext cx="5148197" cy="489054"/>
          </a:xfrm>
          <a:prstGeom prst="rect">
            <a:avLst/>
          </a:prstGeom>
        </p:spPr>
      </p:pic>
      <p:pic>
        <p:nvPicPr>
          <p:cNvPr id="10" name="Imagen 9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CE633988-50E5-A052-77C0-9F2F7817D2E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897" r="69321" b="77378"/>
          <a:stretch/>
        </p:blipFill>
        <p:spPr>
          <a:xfrm rot="5400000">
            <a:off x="-603224" y="5835676"/>
            <a:ext cx="1625547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342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ten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A8AA3-C44B-441C-D423-0BF0D8374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F3DC15-4E32-D3F2-1EAF-1F4D84B74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FC36CE-6216-0923-7BBF-847F194A28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1DD0D00-D251-A944-52CC-2B93DDCD92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0A6506A-FCAF-19DF-8747-6CF3BB818F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pic>
        <p:nvPicPr>
          <p:cNvPr id="10" name="Imagen 9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FF8FD20D-FE52-E925-7BBA-0807E6FEA3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73602"/>
          <a:stretch/>
        </p:blipFill>
        <p:spPr>
          <a:xfrm rot="5400000">
            <a:off x="-2329571" y="2413827"/>
            <a:ext cx="5148197" cy="489054"/>
          </a:xfrm>
          <a:prstGeom prst="rect">
            <a:avLst/>
          </a:prstGeom>
        </p:spPr>
      </p:pic>
      <p:pic>
        <p:nvPicPr>
          <p:cNvPr id="11" name="Imagen 10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101FE2E7-7E75-F6AF-8259-DEB14AB0AE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897" r="69321" b="77378"/>
          <a:stretch/>
        </p:blipFill>
        <p:spPr>
          <a:xfrm rot="5400000">
            <a:off x="-603224" y="5835676"/>
            <a:ext cx="1625547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746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A1850893-A05A-C53E-1F5E-8DA1150E5A80}"/>
              </a:ext>
            </a:extLst>
          </p:cNvPr>
          <p:cNvSpPr/>
          <p:nvPr userDrawn="1"/>
        </p:nvSpPr>
        <p:spPr>
          <a:xfrm>
            <a:off x="5511037" y="5545379"/>
            <a:ext cx="6680963" cy="894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33BE96B-C794-1B16-4928-DF7424FB62CA}"/>
              </a:ext>
            </a:extLst>
          </p:cNvPr>
          <p:cNvSpPr/>
          <p:nvPr userDrawn="1"/>
        </p:nvSpPr>
        <p:spPr>
          <a:xfrm>
            <a:off x="0" y="1"/>
            <a:ext cx="6262620" cy="5622079"/>
          </a:xfrm>
          <a:prstGeom prst="rect">
            <a:avLst/>
          </a:prstGeom>
          <a:solidFill>
            <a:srgbClr val="0655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A15795D6-A9ED-D609-6A0A-C2B73878B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70" y="1357955"/>
            <a:ext cx="4505587" cy="2356471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s-ES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BB8771F-1E81-BD0E-D628-23CFDCDD190D}"/>
              </a:ext>
            </a:extLst>
          </p:cNvPr>
          <p:cNvSpPr txBox="1"/>
          <p:nvPr userDrawn="1"/>
        </p:nvSpPr>
        <p:spPr>
          <a:xfrm>
            <a:off x="6553834" y="5846734"/>
            <a:ext cx="3531907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ctr">
              <a:lnSpc>
                <a:spcPct val="120000"/>
              </a:lnSpc>
              <a:spcAft>
                <a:spcPts val="1000"/>
              </a:spcAft>
            </a:pPr>
            <a:r>
              <a:rPr lang="en-GB" sz="900" dirty="0">
                <a:solidFill>
                  <a:srgbClr val="05557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This project has received funding from the European Union’s Horizon Europe research and innovation programme under Grant Agreement No Project 101060410 and Innovate UK, the UK’s Innovation Agency.</a:t>
            </a:r>
            <a:endParaRPr lang="es-ES" sz="900" dirty="0">
              <a:solidFill>
                <a:srgbClr val="5A5A5A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A854A109-6275-DC5B-3A1F-8CF62736FD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351" y="6035629"/>
            <a:ext cx="1096449" cy="369184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3A3ABDFC-9D06-7194-64FC-851AEC11979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6470" y="6054575"/>
            <a:ext cx="567508" cy="383090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D3C1913B-9EF8-47CD-DA3E-92308FF53DB8}"/>
              </a:ext>
            </a:extLst>
          </p:cNvPr>
          <p:cNvGrpSpPr/>
          <p:nvPr userDrawn="1"/>
        </p:nvGrpSpPr>
        <p:grpSpPr>
          <a:xfrm>
            <a:off x="6738163" y="1144246"/>
            <a:ext cx="4923493" cy="3598271"/>
            <a:chOff x="0" y="0"/>
            <a:chExt cx="3255645" cy="2379403"/>
          </a:xfrm>
        </p:grpSpPr>
        <p:pic>
          <p:nvPicPr>
            <p:cNvPr id="3" name="Imagen 2" descr="Logotipo, nombre de la empresa&#10;&#10;Descripción generada automáticamente">
              <a:extLst>
                <a:ext uri="{FF2B5EF4-FFF2-40B4-BE49-F238E27FC236}">
                  <a16:creationId xmlns:a16="http://schemas.microsoft.com/office/drawing/2014/main" id="{7187FB75-AEDD-448B-6A83-58C4B01A747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509" y="0"/>
              <a:ext cx="1202690" cy="628650"/>
            </a:xfrm>
            <a:prstGeom prst="rect">
              <a:avLst/>
            </a:prstGeom>
          </p:spPr>
        </p:pic>
        <p:pic>
          <p:nvPicPr>
            <p:cNvPr id="4" name="Imagen 3" descr="Logotipo, nombre de la empresa&#10;&#10;Descripción generada automáticamente">
              <a:extLst>
                <a:ext uri="{FF2B5EF4-FFF2-40B4-BE49-F238E27FC236}">
                  <a16:creationId xmlns:a16="http://schemas.microsoft.com/office/drawing/2014/main" id="{7410E951-0DA9-CBA0-FB47-9458389EDA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28800" y="83127"/>
              <a:ext cx="844550" cy="441325"/>
            </a:xfrm>
            <a:prstGeom prst="rect">
              <a:avLst/>
            </a:prstGeom>
          </p:spPr>
        </p:pic>
        <p:pic>
          <p:nvPicPr>
            <p:cNvPr id="5" name="Imagen 4" descr="Texto, Logotipo, nombre de la empresa&#10;&#10;Descripción generada automáticamente">
              <a:extLst>
                <a:ext uri="{FF2B5EF4-FFF2-40B4-BE49-F238E27FC236}">
                  <a16:creationId xmlns:a16="http://schemas.microsoft.com/office/drawing/2014/main" id="{9284AB2E-084E-672E-29B5-7C7627DA80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706582"/>
              <a:ext cx="1045845" cy="546735"/>
            </a:xfrm>
            <a:prstGeom prst="rect">
              <a:avLst/>
            </a:prstGeom>
          </p:spPr>
        </p:pic>
        <p:pic>
          <p:nvPicPr>
            <p:cNvPr id="6" name="Imagen 5" descr="Logotipo, nombre de la empresa&#10;&#10;Descripción generada automáticamente">
              <a:extLst>
                <a:ext uri="{FF2B5EF4-FFF2-40B4-BE49-F238E27FC236}">
                  <a16:creationId xmlns:a16="http://schemas.microsoft.com/office/drawing/2014/main" id="{97747B85-64A4-EF6C-F04E-BB018AC5F97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91490" y="734291"/>
              <a:ext cx="1010920" cy="528320"/>
            </a:xfrm>
            <a:prstGeom prst="rect">
              <a:avLst/>
            </a:prstGeom>
          </p:spPr>
        </p:pic>
        <p:pic>
          <p:nvPicPr>
            <p:cNvPr id="15" name="Imagen 14" descr="Texto&#10;&#10;Descripción generada automáticamente">
              <a:extLst>
                <a:ext uri="{FF2B5EF4-FFF2-40B4-BE49-F238E27FC236}">
                  <a16:creationId xmlns:a16="http://schemas.microsoft.com/office/drawing/2014/main" id="{F17C5C1E-B4E7-4337-5F06-3E9D56A8D8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38400" y="817418"/>
              <a:ext cx="817245" cy="427355"/>
            </a:xfrm>
            <a:prstGeom prst="rect">
              <a:avLst/>
            </a:prstGeom>
          </p:spPr>
        </p:pic>
        <p:pic>
          <p:nvPicPr>
            <p:cNvPr id="16" name="Imagen 15" descr="Forma, Flecha&#10;&#10;Descripción generada automáticamente con confianza media">
              <a:extLst>
                <a:ext uri="{FF2B5EF4-FFF2-40B4-BE49-F238E27FC236}">
                  <a16:creationId xmlns:a16="http://schemas.microsoft.com/office/drawing/2014/main" id="{D5F5ACFE-AF89-3FB2-1604-617A992C3A1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272" y="1593273"/>
              <a:ext cx="607060" cy="786130"/>
            </a:xfrm>
            <a:prstGeom prst="rect">
              <a:avLst/>
            </a:prstGeom>
          </p:spPr>
        </p:pic>
        <p:pic>
          <p:nvPicPr>
            <p:cNvPr id="17" name="Imagen 16" descr="Logotipo&#10;&#10;Descripción generada automáticamente">
              <a:extLst>
                <a:ext uri="{FF2B5EF4-FFF2-40B4-BE49-F238E27FC236}">
                  <a16:creationId xmlns:a16="http://schemas.microsoft.com/office/drawing/2014/main" id="{86518AF1-F3A8-300A-D835-62880E303C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76400" y="1773382"/>
              <a:ext cx="1121410" cy="586105"/>
            </a:xfrm>
            <a:prstGeom prst="rect">
              <a:avLst/>
            </a:prstGeom>
          </p:spPr>
        </p:pic>
      </p:grp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A45600A-57AE-E012-BFFF-E2E992F0DC89}"/>
              </a:ext>
            </a:extLst>
          </p:cNvPr>
          <p:cNvSpPr txBox="1"/>
          <p:nvPr userDrawn="1"/>
        </p:nvSpPr>
        <p:spPr>
          <a:xfrm>
            <a:off x="7743215" y="375218"/>
            <a:ext cx="303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noProof="0" dirty="0">
                <a:solidFill>
                  <a:schemeClr val="accent1"/>
                </a:solidFill>
              </a:rPr>
              <a:t>Consortium members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F77F7629-7EA5-D14A-0807-E47CD461C22E}"/>
              </a:ext>
            </a:extLst>
          </p:cNvPr>
          <p:cNvCxnSpPr/>
          <p:nvPr userDrawn="1"/>
        </p:nvCxnSpPr>
        <p:spPr>
          <a:xfrm>
            <a:off x="8186049" y="757272"/>
            <a:ext cx="217213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Imagen 21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1899D293-2BD3-4F2C-8FA7-4888F29ADA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/>
          <a:srcRect b="73602"/>
          <a:stretch/>
        </p:blipFill>
        <p:spPr>
          <a:xfrm>
            <a:off x="557211" y="5133026"/>
            <a:ext cx="5148197" cy="489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238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hit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2CA4E37C-DBA9-2A23-6214-FFF2035E8035}"/>
              </a:ext>
            </a:extLst>
          </p:cNvPr>
          <p:cNvSpPr/>
          <p:nvPr userDrawn="1"/>
        </p:nvSpPr>
        <p:spPr>
          <a:xfrm>
            <a:off x="10070275" y="5605153"/>
            <a:ext cx="2121725" cy="12528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8DA0F1DC-5A12-42A2-6C5E-50DD97E84547}"/>
              </a:ext>
            </a:extLst>
          </p:cNvPr>
          <p:cNvSpPr/>
          <p:nvPr userDrawn="1"/>
        </p:nvSpPr>
        <p:spPr>
          <a:xfrm>
            <a:off x="608775" y="5605153"/>
            <a:ext cx="2121725" cy="12528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421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82F5BBC-4AE4-AB3A-A705-3DA08F9CC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modify the title style of the pattern</a:t>
            </a: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D2A041-1AAA-FE0C-82FD-BED7ED33C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/>
              <a:t>Click to modify the text styles of the pattern
Second level
Third level
Fourth level
Fifth level</a:t>
            </a:r>
          </a:p>
        </p:txBody>
      </p:sp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7A61B333-6F11-8A4A-E41C-9711D2D3E179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435780" y="5816100"/>
            <a:ext cx="1479779" cy="985533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E07639D-C94B-3FAD-D6BB-108B2EE2C2C9}"/>
              </a:ext>
            </a:extLst>
          </p:cNvPr>
          <p:cNvSpPr txBox="1"/>
          <p:nvPr userDrawn="1"/>
        </p:nvSpPr>
        <p:spPr>
          <a:xfrm>
            <a:off x="725466" y="6176963"/>
            <a:ext cx="383790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500" b="1" dirty="0">
                <a:solidFill>
                  <a:srgbClr val="065576"/>
                </a:solidFill>
              </a:rPr>
              <a:t>reusilience.eu        </a:t>
            </a:r>
            <a:r>
              <a:rPr lang="en-GB" sz="1500" b="1" dirty="0">
                <a:solidFill>
                  <a:schemeClr val="accent1"/>
                </a:solidFill>
              </a:rPr>
              <a:t>#FamilyResilience</a:t>
            </a:r>
          </a:p>
          <a:p>
            <a:pPr algn="l"/>
            <a:endParaRPr lang="es-ES" sz="1500" dirty="0">
              <a:solidFill>
                <a:srgbClr val="06557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1C5625-87E8-9A49-B2AF-2C60E805E8EE}"/>
              </a:ext>
            </a:extLst>
          </p:cNvPr>
          <p:cNvSpPr txBox="1"/>
          <p:nvPr userDrawn="1"/>
        </p:nvSpPr>
        <p:spPr>
          <a:xfrm>
            <a:off x="725466" y="6461656"/>
            <a:ext cx="722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00" cap="none" spc="0" normalizeH="0" baseline="0" noProof="0" dirty="0">
                <a:ln>
                  <a:noFill/>
                </a:ln>
                <a:solidFill>
                  <a:srgbClr val="065576"/>
                </a:solidFill>
                <a:effectLst/>
                <a:uLnTx/>
                <a:uFillTx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Final conference for the </a:t>
            </a:r>
            <a:r>
              <a:rPr kumimoji="0" lang="en-GB" sz="1000" b="1" i="0" u="none" strike="noStrike" kern="100" cap="none" spc="0" normalizeH="0" baseline="0" noProof="0" dirty="0" err="1">
                <a:ln>
                  <a:noFill/>
                </a:ln>
                <a:solidFill>
                  <a:srgbClr val="065576"/>
                </a:solidFill>
                <a:effectLst/>
                <a:uLnTx/>
                <a:uFillTx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rEUsilience</a:t>
            </a:r>
            <a:r>
              <a:rPr kumimoji="0" lang="en-GB" sz="1000" b="1" i="0" u="none" strike="noStrike" kern="100" cap="none" spc="0" normalizeH="0" baseline="0" noProof="0" dirty="0">
                <a:ln>
                  <a:noFill/>
                </a:ln>
                <a:solidFill>
                  <a:srgbClr val="065576"/>
                </a:solidFill>
                <a:effectLst/>
                <a:uLnTx/>
                <a:uFillTx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project</a:t>
            </a:r>
            <a:r>
              <a:rPr kumimoji="0" lang="en-GB" sz="1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06557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State of Family Resilience in Europe Today: new evidence to support policy reform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6557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2606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1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6557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6557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6557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6557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6557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6557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953B4-D7A4-A435-0641-F7CF069D2B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9091" y="2621392"/>
            <a:ext cx="6786880" cy="1193800"/>
          </a:xfrm>
        </p:spPr>
        <p:txBody>
          <a:bodyPr>
            <a:normAutofit fontScale="90000"/>
          </a:bodyPr>
          <a:lstStyle/>
          <a:p>
            <a:r>
              <a:rPr lang="en-GB" dirty="0"/>
              <a:t>The need to bring countries together to review integrated family support models across Europe: a proposal for an EU peer review</a:t>
            </a:r>
          </a:p>
        </p:txBody>
      </p:sp>
    </p:spTree>
    <p:extLst>
      <p:ext uri="{BB962C8B-B14F-4D97-AF65-F5344CB8AC3E}">
        <p14:creationId xmlns:p14="http://schemas.microsoft.com/office/powerpoint/2010/main" val="1137744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FD3AB-4E4E-8164-AE52-DF30BEFCB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Time to bring countries together to exchange on integrated family support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30829-96E1-E533-3593-0D7D80458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“Family support can be understood as ‘a set of (service and other) activities orientated to improving family functioning and grounding child-rearing and other familial activities in a system of supportive relationships and resources (both formal and informal)” Daly (2015)</a:t>
            </a:r>
          </a:p>
          <a:p>
            <a:endParaRPr lang="en-GB" dirty="0"/>
          </a:p>
          <a:p>
            <a:r>
              <a:rPr lang="en-GB" dirty="0"/>
              <a:t>“Integrated family support service models such as family centres/hubs serve as central facilities bringing together a range of service providers under a single roof” Serapioni (2023)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9793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E4C51D-D3C8-C81A-C1A3-966EF5885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Context from the research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E20194-C0BC-4F6A-B9C1-7DB770556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is clearly apparently that families today are lacking support and that support is needed in so many different areas (parenting, education, health, digital, relationships, housing etc)</a:t>
            </a:r>
          </a:p>
          <a:p>
            <a:r>
              <a:rPr lang="en-GB" dirty="0"/>
              <a:t>Integrated family support services are an under considered and under developed type of policy response and hence merits further consideration</a:t>
            </a:r>
          </a:p>
          <a:p>
            <a:r>
              <a:rPr lang="en-GB" dirty="0"/>
              <a:t>Many countries have new or renewed focus on this area </a:t>
            </a:r>
          </a:p>
        </p:txBody>
      </p:sp>
    </p:spTree>
    <p:extLst>
      <p:ext uri="{BB962C8B-B14F-4D97-AF65-F5344CB8AC3E}">
        <p14:creationId xmlns:p14="http://schemas.microsoft.com/office/powerpoint/2010/main" val="2996722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3350-7E0B-84D5-BEA0-4EE67A2BC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EU policy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21DAE-B70E-58AD-400D-5821AEE22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European Child Guarantee (adopted 2021) aims to guarantee the effective access of children in need to a set of key services: free ECEC, free education, free healthcare, healthy nutrition, and adequate housing</a:t>
            </a:r>
          </a:p>
          <a:p>
            <a:r>
              <a:rPr lang="en-GB" dirty="0"/>
              <a:t>Many Member States have taken </a:t>
            </a:r>
            <a:r>
              <a:rPr lang="en-GB" b="1" dirty="0"/>
              <a:t>a holistic family approach to their actions under the European Child Guarantee, </a:t>
            </a:r>
            <a:r>
              <a:rPr lang="en-GB" dirty="0"/>
              <a:t>with many highlighting integrated family support service models as a key preventive policy response</a:t>
            </a:r>
          </a:p>
          <a:p>
            <a:r>
              <a:rPr lang="en-GB" dirty="0"/>
              <a:t>Linked with funding under the European Social Fund +</a:t>
            </a:r>
          </a:p>
        </p:txBody>
      </p:sp>
    </p:spTree>
    <p:extLst>
      <p:ext uri="{BB962C8B-B14F-4D97-AF65-F5344CB8AC3E}">
        <p14:creationId xmlns:p14="http://schemas.microsoft.com/office/powerpoint/2010/main" val="2787458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F6B4A-0922-C8B6-1022-E27015122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8D640-4898-AB78-9F4B-362531123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Bringing countries together to review and exchange on integrated family support service models under the framework of the EU Social Inclusion peer review process</a:t>
            </a:r>
          </a:p>
          <a:p>
            <a:r>
              <a:rPr lang="en-GB" dirty="0"/>
              <a:t>Building on previous peer reviews e.g. on ‘Prevention and early intervention services to address children at risk of poverty’ hosted by Ireland in 2016 </a:t>
            </a:r>
          </a:p>
          <a:p>
            <a:r>
              <a:rPr lang="en-GB" dirty="0"/>
              <a:t>Boosting implementation of the European Child Guarantee at its mid point</a:t>
            </a:r>
          </a:p>
        </p:txBody>
      </p:sp>
    </p:spTree>
    <p:extLst>
      <p:ext uri="{BB962C8B-B14F-4D97-AF65-F5344CB8AC3E}">
        <p14:creationId xmlns:p14="http://schemas.microsoft.com/office/powerpoint/2010/main" val="4212120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690D9-B40B-4B07-0F98-6E97C4649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kinds of initiatives are out there? Potential scenarios for a peer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41810-605A-4DF6-AF3D-E0B92741F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b="1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Scenario 1. 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House of the Child: Integrated offer to support families with children and young people. Flanders, Belgium</a:t>
            </a:r>
            <a:b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B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b="1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Scenario 2. 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Family Nest: Community prevention and family work centres. Estonia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b="1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Scenario 3:  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Family primary school centres. </a:t>
            </a:r>
            <a:r>
              <a:rPr lang="en-GB" kern="1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North Rhine-Westphalia, Germany</a:t>
            </a:r>
            <a:endParaRPr lang="en-GB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Scenario 4: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Family Centres, Sweden</a:t>
            </a:r>
            <a:endParaRPr lang="en-GB" dirty="0">
              <a:ea typeface="Calibri" panose="020F0502020204030204"/>
              <a:cs typeface="Arial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200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73117-A07E-8829-C601-7E8764237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would a peer review involve?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A6B90-C5D3-B9D1-18C4-D93A2FA4E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A Member State would act as host and would select a good practice to present</a:t>
            </a:r>
          </a:p>
          <a:p>
            <a:pPr lvl="0"/>
            <a:r>
              <a:rPr lang="en-GB" dirty="0"/>
              <a:t>Experts from peer countries, relevant stakeholders, and the European Commission would attend and provide feedback</a:t>
            </a:r>
          </a:p>
          <a:p>
            <a:pPr lvl="0"/>
            <a:r>
              <a:rPr lang="en-GB" dirty="0"/>
              <a:t>The peer review covers elements such as: the situation in the host country, description of policy measure, results, difficulties and constraints, success factors and transferability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3673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2435F-F24C-D381-5868-CC97126B5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69487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Reactions – </a:t>
            </a:r>
            <a:r>
              <a:rPr lang="en-GB" sz="3600" dirty="0"/>
              <a:t>first reaction from </a:t>
            </a:r>
            <a:r>
              <a:rPr lang="en-GB" sz="3600" b="0" i="0" u="none" strike="noStrike" baseline="0" dirty="0">
                <a:latin typeface="Calibri" panose="020F0502020204030204" pitchFamily="34" charset="0"/>
              </a:rPr>
              <a:t>Tatjana </a:t>
            </a:r>
            <a:r>
              <a:rPr lang="en-GB" sz="3600" b="0" i="0" u="none" strike="noStrike" baseline="0" dirty="0" err="1">
                <a:latin typeface="Calibri" panose="020F0502020204030204" pitchFamily="34" charset="0"/>
              </a:rPr>
              <a:t>Katkić</a:t>
            </a:r>
            <a:r>
              <a:rPr lang="en-GB" sz="3600" b="0" i="0" u="none" strike="noStrike" baseline="0" dirty="0">
                <a:latin typeface="Calibri" panose="020F0502020204030204" pitchFamily="34" charset="0"/>
              </a:rPr>
              <a:t> Stanić, Croatian Ministry of Labour, Pension System, Family and Social Policy)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E23AE-17DB-EC3C-36C1-8F9083C23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dirty="0">
                <a:ea typeface="Times New Roman" panose="02020603050405020304" pitchFamily="18" charset="0"/>
              </a:rPr>
              <a:t>What do you think about t</a:t>
            </a:r>
            <a:r>
              <a:rPr lang="en-GB" b="1" dirty="0">
                <a:ea typeface="Times New Roman" panose="02020603050405020304" pitchFamily="18" charset="0"/>
              </a:rPr>
              <a:t>he country scenario</a:t>
            </a:r>
            <a:r>
              <a:rPr lang="en-GB" dirty="0">
                <a:ea typeface="Times New Roman" panose="02020603050405020304" pitchFamily="18" charset="0"/>
              </a:rPr>
              <a:t>s? Their strengths and weaknesses. Should any other models be put forward with potential for cross country transfer and exchange?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ea typeface="Times New Roman" panose="02020603050405020304" pitchFamily="18" charset="0"/>
              </a:rPr>
              <a:t>What </a:t>
            </a:r>
            <a:r>
              <a:rPr lang="en-GB" b="1" dirty="0">
                <a:ea typeface="Times New Roman" panose="02020603050405020304" pitchFamily="18" charset="0"/>
              </a:rPr>
              <a:t>aspects </a:t>
            </a:r>
            <a:r>
              <a:rPr lang="en-GB" dirty="0">
                <a:ea typeface="Times New Roman" panose="02020603050405020304" pitchFamily="18" charset="0"/>
              </a:rPr>
              <a:t>of the selected models could be discussed during a peer review such as the funding, design, implementation, impact assessment?</a:t>
            </a:r>
            <a:endParaRPr lang="en-GB" dirty="0">
              <a:ea typeface="Times New Roman" panose="02020603050405020304" pitchFamily="18" charset="0"/>
              <a:cs typeface="Calibri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ea typeface="Times New Roman" panose="02020603050405020304" pitchFamily="18" charset="0"/>
              </a:rPr>
              <a:t>Can you see any </a:t>
            </a:r>
            <a:r>
              <a:rPr lang="en-GB" b="1" dirty="0">
                <a:ea typeface="Times New Roman" panose="02020603050405020304" pitchFamily="18" charset="0"/>
              </a:rPr>
              <a:t>challenges </a:t>
            </a:r>
            <a:r>
              <a:rPr lang="en-GB" dirty="0">
                <a:ea typeface="Times New Roman" panose="02020603050405020304" pitchFamily="18" charset="0"/>
              </a:rPr>
              <a:t>there might be in implementing a peer review?</a:t>
            </a:r>
            <a:endParaRPr lang="en-GB" dirty="0">
              <a:ea typeface="Times New Roman" panose="02020603050405020304" pitchFamily="18" charset="0"/>
              <a:cs typeface="Calibri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ea typeface="Times New Roman" panose="02020603050405020304" pitchFamily="18" charset="0"/>
              </a:rPr>
              <a:t>Where would you see a peer review on family centres fitting into the current </a:t>
            </a:r>
            <a:r>
              <a:rPr lang="en-GB" b="1" dirty="0">
                <a:ea typeface="Times New Roman" panose="02020603050405020304" pitchFamily="18" charset="0"/>
              </a:rPr>
              <a:t>EU social policy agend</a:t>
            </a:r>
            <a:r>
              <a:rPr lang="en-GB" dirty="0">
                <a:ea typeface="Times New Roman" panose="02020603050405020304" pitchFamily="18" charset="0"/>
              </a:rPr>
              <a:t>a?</a:t>
            </a:r>
            <a:endParaRPr lang="en-GB" dirty="0">
              <a:ea typeface="Times New Roman" panose="02020603050405020304" pitchFamily="18" charset="0"/>
              <a:cs typeface="Calibri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792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841126-2862-97D7-EA92-7617530A7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2940" y="1060584"/>
            <a:ext cx="3942831" cy="1325563"/>
          </a:xfrm>
        </p:spPr>
        <p:txBody>
          <a:bodyPr>
            <a:normAutofit/>
          </a:bodyPr>
          <a:lstStyle/>
          <a:p>
            <a:r>
              <a:rPr lang="en-GB" sz="6000" dirty="0"/>
              <a:t>Questions?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71898734-F316-F389-A1BC-5F64CA0F47C8}"/>
              </a:ext>
            </a:extLst>
          </p:cNvPr>
          <p:cNvSpPr txBox="1">
            <a:spLocks/>
          </p:cNvSpPr>
          <p:nvPr/>
        </p:nvSpPr>
        <p:spPr>
          <a:xfrm>
            <a:off x="1175545" y="3287501"/>
            <a:ext cx="39428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500" dirty="0"/>
              <a:t>Holly Shorey</a:t>
            </a:r>
          </a:p>
          <a:p>
            <a:r>
              <a:rPr lang="en-GB" sz="2500" dirty="0"/>
              <a:t>COFACE Families Europe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AE97228-A61F-AF1A-0F7A-67962B2F88E0}"/>
              </a:ext>
            </a:extLst>
          </p:cNvPr>
          <p:cNvSpPr txBox="1"/>
          <p:nvPr/>
        </p:nvSpPr>
        <p:spPr>
          <a:xfrm>
            <a:off x="2315689" y="2671948"/>
            <a:ext cx="166254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400" b="1" dirty="0">
                <a:solidFill>
                  <a:schemeClr val="bg1"/>
                </a:solidFill>
              </a:rPr>
              <a:t>Contact</a:t>
            </a:r>
          </a:p>
        </p:txBody>
      </p:sp>
    </p:spTree>
    <p:extLst>
      <p:ext uri="{BB962C8B-B14F-4D97-AF65-F5344CB8AC3E}">
        <p14:creationId xmlns:p14="http://schemas.microsoft.com/office/powerpoint/2010/main" val="19773944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rEUsilience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65576"/>
      </a:accent1>
      <a:accent2>
        <a:srgbClr val="09719D"/>
      </a:accent2>
      <a:accent3>
        <a:srgbClr val="3AAA34"/>
      </a:accent3>
      <a:accent4>
        <a:srgbClr val="FFC000"/>
      </a:accent4>
      <a:accent5>
        <a:srgbClr val="EA5B0C"/>
      </a:accent5>
      <a:accent6>
        <a:srgbClr val="BE1622"/>
      </a:accent6>
      <a:hlink>
        <a:srgbClr val="09719D"/>
      </a:hlink>
      <a:folHlink>
        <a:srgbClr val="06557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53CD0C3-B8C8-4130-B54C-12F981B2E237}" vid="{4DA8A9A7-1696-424E-920E-65AA1337BB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58F7979E00BA48AE1122FC0FE048E5" ma:contentTypeVersion="14" ma:contentTypeDescription="Crée un document." ma:contentTypeScope="" ma:versionID="e7ebd999c8425d65cffe783d83efdebe">
  <xsd:schema xmlns:xsd="http://www.w3.org/2001/XMLSchema" xmlns:xs="http://www.w3.org/2001/XMLSchema" xmlns:p="http://schemas.microsoft.com/office/2006/metadata/properties" xmlns:ns2="461d6b92-a401-45b5-8184-99016de358d1" xmlns:ns3="5200e469-5b7b-4b9b-85b9-962f9698d994" targetNamespace="http://schemas.microsoft.com/office/2006/metadata/properties" ma:root="true" ma:fieldsID="ee938bceac136f83787ef21716ad7aae" ns2:_="" ns3:_="">
    <xsd:import namespace="461d6b92-a401-45b5-8184-99016de358d1"/>
    <xsd:import namespace="5200e469-5b7b-4b9b-85b9-962f9698d9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d6b92-a401-45b5-8184-99016de358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alises d’images" ma:readOnly="false" ma:fieldId="{5cf76f15-5ced-4ddc-b409-7134ff3c332f}" ma:taxonomyMulti="true" ma:sspId="444da484-3d94-41e9-bcfe-1d6e31fc83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00e469-5b7b-4b9b-85b9-962f9698d994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abd49e1a-2cad-4938-946d-b872ae929c6d}" ma:internalName="TaxCatchAll" ma:showField="CatchAllData" ma:web="5200e469-5b7b-4b9b-85b9-962f9698d9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200e469-5b7b-4b9b-85b9-962f9698d994" xsi:nil="true"/>
    <lcf76f155ced4ddcb4097134ff3c332f xmlns="461d6b92-a401-45b5-8184-99016de358d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D22AD69-B019-4CE2-921E-4C7F3A63D4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1d6b92-a401-45b5-8184-99016de358d1"/>
    <ds:schemaRef ds:uri="5200e469-5b7b-4b9b-85b9-962f9698d9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9A1096-E433-42B4-864F-6513744233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89A3F6-5F8A-44FC-BBF4-4206B852B81B}">
  <ds:schemaRefs>
    <ds:schemaRef ds:uri="http://schemas.microsoft.com/office/2006/metadata/properties"/>
    <ds:schemaRef ds:uri="http://schemas.microsoft.com/office/infopath/2007/PartnerControls"/>
    <ds:schemaRef ds:uri="5200e469-5b7b-4b9b-85b9-962f9698d994"/>
    <ds:schemaRef ds:uri="461d6b92-a401-45b5-8184-99016de358d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rEUsilience_Final_Conference_Template</Template>
  <TotalTime>191</TotalTime>
  <Words>585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Tema de Office</vt:lpstr>
      <vt:lpstr>The need to bring countries together to review integrated family support models across Europe: a proposal for an EU peer review</vt:lpstr>
      <vt:lpstr>Time to bring countries together to exchange on integrated family support </vt:lpstr>
      <vt:lpstr>Context from the research</vt:lpstr>
      <vt:lpstr>EU policy context</vt:lpstr>
      <vt:lpstr>Proposal</vt:lpstr>
      <vt:lpstr>What kinds of initiatives are out there? Potential scenarios for a peer review</vt:lpstr>
      <vt:lpstr>What would a peer review involve?</vt:lpstr>
      <vt:lpstr>Reactions – first reaction from Tatjana Katkić Stanić, Croatian Ministry of Labour, Pension System, Family and Social Policy) 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Roosmarie Verberckmoes</dc:creator>
  <cp:lastModifiedBy>Holly Shorey</cp:lastModifiedBy>
  <cp:revision>8</cp:revision>
  <dcterms:created xsi:type="dcterms:W3CDTF">2025-06-05T08:35:25Z</dcterms:created>
  <dcterms:modified xsi:type="dcterms:W3CDTF">2025-07-25T13:08:32Z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0x0101005058F7979E00BA48AE1122FC0FE048E5</vt:lpwstr>
  </property>
  <property fmtid="{D5CDD505-2E9C-101B-9397-08002B2CF9AE}" pid="3" name="MediaServiceImageTags">
    <vt:lpwstr/>
  </property>
</Properties>
</file>