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256" r:id="rId5"/>
    <p:sldId id="258" r:id="rId6"/>
    <p:sldId id="269" r:id="rId7"/>
    <p:sldId id="267" r:id="rId8"/>
    <p:sldId id="266" r:id="rId9"/>
    <p:sldId id="273" r:id="rId10"/>
    <p:sldId id="279" r:id="rId11"/>
    <p:sldId id="278" r:id="rId12"/>
    <p:sldId id="276" r:id="rId13"/>
    <p:sldId id="281" r:id="rId14"/>
    <p:sldId id="283" r:id="rId15"/>
    <p:sldId id="277" r:id="rId16"/>
    <p:sldId id="270" r:id="rId17"/>
    <p:sldId id="287" r:id="rId18"/>
    <p:sldId id="285" r:id="rId19"/>
    <p:sldId id="286" r:id="rId20"/>
    <p:sldId id="288" r:id="rId21"/>
    <p:sldId id="289" r:id="rId22"/>
    <p:sldId id="284" r:id="rId23"/>
    <p:sldId id="272" r:id="rId24"/>
    <p:sldId id="271" r:id="rId25"/>
    <p:sldId id="260" r:id="rId26"/>
    <p:sldId id="274" r:id="rId27"/>
    <p:sldId id="275" r:id="rId28"/>
    <p:sldId id="290" r:id="rId2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729D"/>
    <a:srgbClr val="0655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DDC11E-0B2D-4DC8-A4B4-C5727FBBDF60}" v="24" dt="2025-06-25T07:19:51.5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960" autoAdjust="0"/>
  </p:normalViewPr>
  <p:slideViewPr>
    <p:cSldViewPr snapToGrid="0">
      <p:cViewPr varScale="1">
        <p:scale>
          <a:sx n="74" d="100"/>
          <a:sy n="74" d="100"/>
        </p:scale>
        <p:origin x="352" y="56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CBAEDE10-6A33-632B-03CA-F298BB29D8B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546BCB0-5B5B-E648-E12D-9E255B4FAE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14A8E7-E88F-6445-9E3F-BEB957C59FFB}" type="datetimeFigureOut">
              <a:rPr lang="es-ES" smtClean="0"/>
              <a:t>25/06/2025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91A9CCF-8D82-8185-409E-8430216A38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4EDE7EC-ADA8-627F-6B13-B8B17556FB2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C75E6-D6D4-5A44-9E3E-C23FD1A9547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9364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6D6FD-5B8E-43C8-804A-45BDD562F1A6}" type="datetimeFigureOut">
              <a:rPr lang="en-GB" smtClean="0"/>
              <a:t>25/06/2025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B6B4D-1C34-45CB-B688-ACDDD7EDFC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863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lay out specific evidence and policy recommendations, followed by an extended guided dialogue with participants designed to facilitate policy learning and to support informed policymaking 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B6B4D-1C34-45CB-B688-ACDDD7EDFC4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922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noProof="0" dirty="0"/>
              <a:t>absence of formal support with childcare!); </a:t>
            </a:r>
            <a:r>
              <a:rPr lang="en-GB" noProof="0" dirty="0"/>
              <a:t>the acknowledgement of </a:t>
            </a:r>
            <a:r>
              <a:rPr lang="en-GB" noProof="0" dirty="0">
                <a:solidFill>
                  <a:schemeClr val="tx1"/>
                </a:solidFill>
              </a:rPr>
              <a:t>the interdependencies between policy domains vs a static understanding of policy</a:t>
            </a:r>
            <a:endParaRPr lang="hr-HR" noProof="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 merely a policy oversight or a technical policy failure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GB" sz="1200" noProof="0" dirty="0"/>
          </a:p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B6B4D-1C34-45CB-B688-ACDDD7EDFC4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980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B6B4D-1C34-45CB-B688-ACDDD7EDFC4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89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Sometimes mechanisms in place to mitigate CCG for families with xxx BUT</a:t>
            </a:r>
          </a:p>
          <a:p>
            <a:r>
              <a:rPr lang="en-GB" noProof="0" dirty="0"/>
              <a:t>First, countries tend to provide these families with priority access to ECEC, </a:t>
            </a:r>
          </a:p>
          <a:p>
            <a:r>
              <a:rPr lang="hr-HR" noProof="0" dirty="0" err="1"/>
              <a:t>Second</a:t>
            </a:r>
            <a:r>
              <a:rPr lang="hr-HR" noProof="0" dirty="0"/>
              <a:t>, </a:t>
            </a:r>
            <a:r>
              <a:rPr lang="en-GB" noProof="0" dirty="0"/>
              <a:t>additional leave provisions are also used to mitigate the gap. This is done through two main approaches: by extending the duration of leave (typically through extra paid days for eligible families), or by increasing the level of financial support during the leave period.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B6B4D-1C34-45CB-B688-ACDDD7EDFC4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578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Backup </a:t>
            </a:r>
            <a:r>
              <a:rPr lang="hr-HR" dirty="0" err="1"/>
              <a:t>slide</a:t>
            </a:r>
            <a:r>
              <a:rPr lang="hr-HR" dirty="0"/>
              <a:t> for </a:t>
            </a:r>
            <a:r>
              <a:rPr lang="hr-HR" dirty="0" err="1"/>
              <a:t>discussion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B6B4D-1C34-45CB-B688-ACDDD7EDFC47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806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Backup </a:t>
            </a:r>
            <a:r>
              <a:rPr lang="hr-HR" dirty="0" err="1"/>
              <a:t>slide</a:t>
            </a:r>
            <a:r>
              <a:rPr lang="hr-HR" dirty="0"/>
              <a:t> for </a:t>
            </a:r>
            <a:r>
              <a:rPr lang="hr-HR" dirty="0" err="1"/>
              <a:t>discussion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B6B4D-1C34-45CB-B688-ACDDD7EDFC47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644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emf"/><Relationship Id="rId7" Type="http://schemas.openxmlformats.org/officeDocument/2006/relationships/image" Target="../media/image8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11" Type="http://schemas.openxmlformats.org/officeDocument/2006/relationships/image" Target="../media/image2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2BE0763C-29E4-5C80-1D80-2E7A5BCE00E5}"/>
              </a:ext>
            </a:extLst>
          </p:cNvPr>
          <p:cNvSpPr/>
          <p:nvPr userDrawn="1"/>
        </p:nvSpPr>
        <p:spPr>
          <a:xfrm>
            <a:off x="0" y="1391920"/>
            <a:ext cx="12192000" cy="2966720"/>
          </a:xfrm>
          <a:prstGeom prst="rect">
            <a:avLst/>
          </a:prstGeom>
          <a:solidFill>
            <a:srgbClr val="0655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E1814D7-89F7-B416-4492-1CDEC44BF4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5200" y="2168810"/>
            <a:ext cx="6786880" cy="11938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s-ES" dirty="0"/>
          </a:p>
        </p:txBody>
      </p:sp>
      <p:pic>
        <p:nvPicPr>
          <p:cNvPr id="9" name="Imagen 8" descr="Patrón de fondo&#10;&#10;Descripción generada automáticamente con confianza media">
            <a:extLst>
              <a:ext uri="{FF2B5EF4-FFF2-40B4-BE49-F238E27FC236}">
                <a16:creationId xmlns:a16="http://schemas.microsoft.com/office/drawing/2014/main" id="{1A21BB8C-9BC9-2F6D-2203-DB9B09ECF3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79885" b="49859"/>
          <a:stretch/>
        </p:blipFill>
        <p:spPr>
          <a:xfrm rot="5400000">
            <a:off x="-95564" y="2006926"/>
            <a:ext cx="1856472" cy="166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679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BBD2D9-0668-E48B-AB88-B2B4C913D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99E67A-DE95-5F7A-AB9D-939262B909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pic>
        <p:nvPicPr>
          <p:cNvPr id="8" name="Imagen 7" descr="Patrón de fondo&#10;&#10;Descripción generada automáticamente con confianza media">
            <a:extLst>
              <a:ext uri="{FF2B5EF4-FFF2-40B4-BE49-F238E27FC236}">
                <a16:creationId xmlns:a16="http://schemas.microsoft.com/office/drawing/2014/main" id="{78AF8F7C-5E9F-1D79-F5E3-F3FE2E0FFC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3602"/>
          <a:stretch/>
        </p:blipFill>
        <p:spPr>
          <a:xfrm rot="5400000">
            <a:off x="-2329571" y="2413827"/>
            <a:ext cx="5148197" cy="489054"/>
          </a:xfrm>
          <a:prstGeom prst="rect">
            <a:avLst/>
          </a:prstGeom>
        </p:spPr>
      </p:pic>
      <p:pic>
        <p:nvPicPr>
          <p:cNvPr id="10" name="Imagen 9" descr="Patrón de fondo&#10;&#10;Descripción generada automáticamente con confianza media">
            <a:extLst>
              <a:ext uri="{FF2B5EF4-FFF2-40B4-BE49-F238E27FC236}">
                <a16:creationId xmlns:a16="http://schemas.microsoft.com/office/drawing/2014/main" id="{CE633988-50E5-A052-77C0-9F2F7817D2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897" r="69321" b="77378"/>
          <a:stretch/>
        </p:blipFill>
        <p:spPr>
          <a:xfrm rot="5400000">
            <a:off x="-603224" y="5835676"/>
            <a:ext cx="1625547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342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ten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9A8AA3-C44B-441C-D423-0BF0D8374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F3DC15-4E32-D3F2-1EAF-1F4D84B74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4FC36CE-6216-0923-7BBF-847F194A28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1DD0D00-D251-A944-52CC-2B93DDCD92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0A6506A-FCAF-19DF-8747-6CF3BB818F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pic>
        <p:nvPicPr>
          <p:cNvPr id="10" name="Imagen 9" descr="Patrón de fondo&#10;&#10;Descripción generada automáticamente con confianza media">
            <a:extLst>
              <a:ext uri="{FF2B5EF4-FFF2-40B4-BE49-F238E27FC236}">
                <a16:creationId xmlns:a16="http://schemas.microsoft.com/office/drawing/2014/main" id="{FF8FD20D-FE52-E925-7BBA-0807E6FEA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3602"/>
          <a:stretch/>
        </p:blipFill>
        <p:spPr>
          <a:xfrm rot="5400000">
            <a:off x="-2329571" y="2413827"/>
            <a:ext cx="5148197" cy="489054"/>
          </a:xfrm>
          <a:prstGeom prst="rect">
            <a:avLst/>
          </a:prstGeom>
        </p:spPr>
      </p:pic>
      <p:pic>
        <p:nvPicPr>
          <p:cNvPr id="11" name="Imagen 10" descr="Patrón de fondo&#10;&#10;Descripción generada automáticamente con confianza media">
            <a:extLst>
              <a:ext uri="{FF2B5EF4-FFF2-40B4-BE49-F238E27FC236}">
                <a16:creationId xmlns:a16="http://schemas.microsoft.com/office/drawing/2014/main" id="{101FE2E7-7E75-F6AF-8259-DEB14AB0AE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897" r="69321" b="77378"/>
          <a:stretch/>
        </p:blipFill>
        <p:spPr>
          <a:xfrm rot="5400000">
            <a:off x="-603224" y="5835676"/>
            <a:ext cx="1625547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746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A1850893-A05A-C53E-1F5E-8DA1150E5A80}"/>
              </a:ext>
            </a:extLst>
          </p:cNvPr>
          <p:cNvSpPr/>
          <p:nvPr userDrawn="1"/>
        </p:nvSpPr>
        <p:spPr>
          <a:xfrm>
            <a:off x="5511037" y="5545379"/>
            <a:ext cx="6680963" cy="894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33BE96B-C794-1B16-4928-DF7424FB62CA}"/>
              </a:ext>
            </a:extLst>
          </p:cNvPr>
          <p:cNvSpPr/>
          <p:nvPr userDrawn="1"/>
        </p:nvSpPr>
        <p:spPr>
          <a:xfrm>
            <a:off x="0" y="1"/>
            <a:ext cx="6262620" cy="5622079"/>
          </a:xfrm>
          <a:prstGeom prst="rect">
            <a:avLst/>
          </a:prstGeom>
          <a:solidFill>
            <a:srgbClr val="0655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A15795D6-A9ED-D609-6A0A-C2B73878B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70" y="1357955"/>
            <a:ext cx="4505587" cy="2356471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s-ES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BB8771F-1E81-BD0E-D628-23CFDCDD190D}"/>
              </a:ext>
            </a:extLst>
          </p:cNvPr>
          <p:cNvSpPr txBox="1"/>
          <p:nvPr userDrawn="1"/>
        </p:nvSpPr>
        <p:spPr>
          <a:xfrm>
            <a:off x="6553834" y="5846734"/>
            <a:ext cx="3531907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ctr">
              <a:lnSpc>
                <a:spcPct val="120000"/>
              </a:lnSpc>
              <a:spcAft>
                <a:spcPts val="1000"/>
              </a:spcAft>
            </a:pPr>
            <a:r>
              <a:rPr lang="en-GB" sz="900" dirty="0">
                <a:solidFill>
                  <a:srgbClr val="055576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This project has received funding from the European Union’s Horizon Europe research and innovation programme under Grant Agreement No Project 101060410 and Innovate UK, the UK’s Innovation Agency.</a:t>
            </a:r>
            <a:endParaRPr lang="es-ES" sz="900" dirty="0">
              <a:solidFill>
                <a:srgbClr val="5A5A5A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854A109-6275-DC5B-3A1F-8CF62736FD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351" y="6035629"/>
            <a:ext cx="1096449" cy="36918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3A3ABDFC-9D06-7194-64FC-851AEC1197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470" y="6054575"/>
            <a:ext cx="567508" cy="383090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D3C1913B-9EF8-47CD-DA3E-92308FF53DB8}"/>
              </a:ext>
            </a:extLst>
          </p:cNvPr>
          <p:cNvGrpSpPr/>
          <p:nvPr userDrawn="1"/>
        </p:nvGrpSpPr>
        <p:grpSpPr>
          <a:xfrm>
            <a:off x="6738163" y="1144246"/>
            <a:ext cx="4923493" cy="3598271"/>
            <a:chOff x="0" y="0"/>
            <a:chExt cx="3255645" cy="2379403"/>
          </a:xfrm>
        </p:grpSpPr>
        <p:pic>
          <p:nvPicPr>
            <p:cNvPr id="3" name="Imagen 2" descr="Logotipo, nombre de la empresa&#10;&#10;Descripción generada automáticamente">
              <a:extLst>
                <a:ext uri="{FF2B5EF4-FFF2-40B4-BE49-F238E27FC236}">
                  <a16:creationId xmlns:a16="http://schemas.microsoft.com/office/drawing/2014/main" id="{7187FB75-AEDD-448B-6A83-58C4B01A74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509" y="0"/>
              <a:ext cx="1202690" cy="628650"/>
            </a:xfrm>
            <a:prstGeom prst="rect">
              <a:avLst/>
            </a:prstGeom>
          </p:spPr>
        </p:pic>
        <p:pic>
          <p:nvPicPr>
            <p:cNvPr id="4" name="Imagen 3" descr="Logotipo, nombre de la empresa&#10;&#10;Descripción generada automáticamente">
              <a:extLst>
                <a:ext uri="{FF2B5EF4-FFF2-40B4-BE49-F238E27FC236}">
                  <a16:creationId xmlns:a16="http://schemas.microsoft.com/office/drawing/2014/main" id="{7410E951-0DA9-CBA0-FB47-9458389EDA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800" y="83127"/>
              <a:ext cx="844550" cy="441325"/>
            </a:xfrm>
            <a:prstGeom prst="rect">
              <a:avLst/>
            </a:prstGeom>
          </p:spPr>
        </p:pic>
        <p:pic>
          <p:nvPicPr>
            <p:cNvPr id="5" name="Imagen 4" descr="Texto, Logotipo, nombre de la empresa&#10;&#10;Descripción generada automáticamente">
              <a:extLst>
                <a:ext uri="{FF2B5EF4-FFF2-40B4-BE49-F238E27FC236}">
                  <a16:creationId xmlns:a16="http://schemas.microsoft.com/office/drawing/2014/main" id="{9284AB2E-084E-672E-29B5-7C7627DA80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06582"/>
              <a:ext cx="1045845" cy="546735"/>
            </a:xfrm>
            <a:prstGeom prst="rect">
              <a:avLst/>
            </a:prstGeom>
          </p:spPr>
        </p:pic>
        <p:pic>
          <p:nvPicPr>
            <p:cNvPr id="6" name="Imagen 5" descr="Logotipo, nombre de la empresa&#10;&#10;Descripción generada automáticamente">
              <a:extLst>
                <a:ext uri="{FF2B5EF4-FFF2-40B4-BE49-F238E27FC236}">
                  <a16:creationId xmlns:a16="http://schemas.microsoft.com/office/drawing/2014/main" id="{97747B85-64A4-EF6C-F04E-BB018AC5F9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1490" y="734291"/>
              <a:ext cx="1010920" cy="528320"/>
            </a:xfrm>
            <a:prstGeom prst="rect">
              <a:avLst/>
            </a:prstGeom>
          </p:spPr>
        </p:pic>
        <p:pic>
          <p:nvPicPr>
            <p:cNvPr id="15" name="Imagen 14" descr="Texto&#10;&#10;Descripción generada automáticamente">
              <a:extLst>
                <a:ext uri="{FF2B5EF4-FFF2-40B4-BE49-F238E27FC236}">
                  <a16:creationId xmlns:a16="http://schemas.microsoft.com/office/drawing/2014/main" id="{F17C5C1E-B4E7-4337-5F06-3E9D56A8D8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817418"/>
              <a:ext cx="817245" cy="427355"/>
            </a:xfrm>
            <a:prstGeom prst="rect">
              <a:avLst/>
            </a:prstGeom>
          </p:spPr>
        </p:pic>
        <p:pic>
          <p:nvPicPr>
            <p:cNvPr id="16" name="Imagen 15" descr="Forma, Flecha&#10;&#10;Descripción generada automáticamente con confianza media">
              <a:extLst>
                <a:ext uri="{FF2B5EF4-FFF2-40B4-BE49-F238E27FC236}">
                  <a16:creationId xmlns:a16="http://schemas.microsoft.com/office/drawing/2014/main" id="{D5F5ACFE-AF89-3FB2-1604-617A992C3A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272" y="1593273"/>
              <a:ext cx="607060" cy="786130"/>
            </a:xfrm>
            <a:prstGeom prst="rect">
              <a:avLst/>
            </a:prstGeom>
          </p:spPr>
        </p:pic>
        <p:pic>
          <p:nvPicPr>
            <p:cNvPr id="17" name="Imagen 16" descr="Logotipo&#10;&#10;Descripción generada automáticamente">
              <a:extLst>
                <a:ext uri="{FF2B5EF4-FFF2-40B4-BE49-F238E27FC236}">
                  <a16:creationId xmlns:a16="http://schemas.microsoft.com/office/drawing/2014/main" id="{86518AF1-F3A8-300A-D835-62880E303C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6400" y="1773382"/>
              <a:ext cx="1121410" cy="586105"/>
            </a:xfrm>
            <a:prstGeom prst="rect">
              <a:avLst/>
            </a:prstGeom>
          </p:spPr>
        </p:pic>
      </p:grp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A45600A-57AE-E012-BFFF-E2E992F0DC89}"/>
              </a:ext>
            </a:extLst>
          </p:cNvPr>
          <p:cNvSpPr txBox="1"/>
          <p:nvPr userDrawn="1"/>
        </p:nvSpPr>
        <p:spPr>
          <a:xfrm>
            <a:off x="7743215" y="375218"/>
            <a:ext cx="3037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noProof="0" dirty="0">
                <a:solidFill>
                  <a:schemeClr val="accent1"/>
                </a:solidFill>
              </a:rPr>
              <a:t>Consortium members</a:t>
            </a:r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F77F7629-7EA5-D14A-0807-E47CD461C22E}"/>
              </a:ext>
            </a:extLst>
          </p:cNvPr>
          <p:cNvCxnSpPr/>
          <p:nvPr userDrawn="1"/>
        </p:nvCxnSpPr>
        <p:spPr>
          <a:xfrm>
            <a:off x="8186049" y="757272"/>
            <a:ext cx="217213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n 21" descr="Patrón de fondo&#10;&#10;Descripción generada automáticamente con confianza media">
            <a:extLst>
              <a:ext uri="{FF2B5EF4-FFF2-40B4-BE49-F238E27FC236}">
                <a16:creationId xmlns:a16="http://schemas.microsoft.com/office/drawing/2014/main" id="{1899D293-2BD3-4F2C-8FA7-4888F29ADA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/>
          <a:srcRect b="73602"/>
          <a:stretch/>
        </p:blipFill>
        <p:spPr>
          <a:xfrm>
            <a:off x="557211" y="5133026"/>
            <a:ext cx="5148197" cy="48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238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hit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2CA4E37C-DBA9-2A23-6214-FFF2035E8035}"/>
              </a:ext>
            </a:extLst>
          </p:cNvPr>
          <p:cNvSpPr/>
          <p:nvPr userDrawn="1"/>
        </p:nvSpPr>
        <p:spPr>
          <a:xfrm>
            <a:off x="10070275" y="5605153"/>
            <a:ext cx="2121725" cy="1252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DA0F1DC-5A12-42A2-6C5E-50DD97E84547}"/>
              </a:ext>
            </a:extLst>
          </p:cNvPr>
          <p:cNvSpPr/>
          <p:nvPr userDrawn="1"/>
        </p:nvSpPr>
        <p:spPr>
          <a:xfrm>
            <a:off x="608775" y="5605153"/>
            <a:ext cx="2121725" cy="1252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44219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82F5BBC-4AE4-AB3A-A705-3DA08F9CC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modify the title style of the pattern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4D2A041-1AAA-FE0C-82FD-BED7ED33C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/>
              <a:t>Click to modify the text styles of the pattern
Second level
Third level
Fourth level
Fifth level</a:t>
            </a:r>
          </a:p>
        </p:txBody>
      </p:sp>
      <p:pic>
        <p:nvPicPr>
          <p:cNvPr id="7" name="Imagen 6" descr="Logotipo&#10;&#10;Descripción generada automáticamente">
            <a:extLst>
              <a:ext uri="{FF2B5EF4-FFF2-40B4-BE49-F238E27FC236}">
                <a16:creationId xmlns:a16="http://schemas.microsoft.com/office/drawing/2014/main" id="{7A61B333-6F11-8A4A-E41C-9711D2D3E17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435780" y="5816100"/>
            <a:ext cx="1479779" cy="98553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E07639D-C94B-3FAD-D6BB-108B2EE2C2C9}"/>
              </a:ext>
            </a:extLst>
          </p:cNvPr>
          <p:cNvSpPr txBox="1"/>
          <p:nvPr userDrawn="1"/>
        </p:nvSpPr>
        <p:spPr>
          <a:xfrm>
            <a:off x="725466" y="6176963"/>
            <a:ext cx="3837908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500" b="1" dirty="0">
                <a:solidFill>
                  <a:srgbClr val="065576"/>
                </a:solidFill>
              </a:rPr>
              <a:t>reusilience.eu        </a:t>
            </a:r>
            <a:r>
              <a:rPr lang="en-GB" sz="1500" b="1" dirty="0">
                <a:solidFill>
                  <a:schemeClr val="accent1"/>
                </a:solidFill>
              </a:rPr>
              <a:t>#FamilyResilience</a:t>
            </a:r>
          </a:p>
          <a:p>
            <a:pPr algn="l"/>
            <a:endParaRPr lang="es-ES" sz="1500" dirty="0">
              <a:solidFill>
                <a:srgbClr val="06557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1C5625-87E8-9A49-B2AF-2C60E805E8EE}"/>
              </a:ext>
            </a:extLst>
          </p:cNvPr>
          <p:cNvSpPr txBox="1"/>
          <p:nvPr userDrawn="1"/>
        </p:nvSpPr>
        <p:spPr>
          <a:xfrm>
            <a:off x="725466" y="6461656"/>
            <a:ext cx="72228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00" cap="none" spc="0" normalizeH="0" baseline="0" noProof="0" dirty="0">
                <a:ln>
                  <a:noFill/>
                </a:ln>
                <a:solidFill>
                  <a:srgbClr val="065576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Final conference for the </a:t>
            </a:r>
            <a:r>
              <a:rPr kumimoji="0" lang="en-GB" sz="1000" b="1" i="0" u="none" strike="noStrike" kern="100" cap="none" spc="0" normalizeH="0" baseline="0" noProof="0" dirty="0" err="1">
                <a:ln>
                  <a:noFill/>
                </a:ln>
                <a:solidFill>
                  <a:srgbClr val="065576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rEUsilience</a:t>
            </a:r>
            <a:r>
              <a:rPr kumimoji="0" lang="en-GB" sz="1000" b="1" i="0" u="none" strike="noStrike" kern="100" cap="none" spc="0" normalizeH="0" baseline="0" noProof="0" dirty="0">
                <a:ln>
                  <a:noFill/>
                </a:ln>
                <a:solidFill>
                  <a:srgbClr val="065576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project</a:t>
            </a:r>
            <a:r>
              <a:rPr kumimoji="0" lang="en-GB" sz="1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06557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State of Family Resilience in Europe Today: new evidence to support policy reform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6557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2606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1" r:id="rId4"/>
    <p:sldLayoutId id="214748365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6557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6557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6557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6557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6557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6557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ivana.dobrotic@pravo.hr" TargetMode="Externa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875235C0-03C5-21D5-4812-CF06FE43053C}"/>
              </a:ext>
            </a:extLst>
          </p:cNvPr>
          <p:cNvSpPr/>
          <p:nvPr/>
        </p:nvSpPr>
        <p:spPr>
          <a:xfrm>
            <a:off x="-35949" y="0"/>
            <a:ext cx="9271572" cy="6356959"/>
          </a:xfrm>
          <a:prstGeom prst="rect">
            <a:avLst/>
          </a:prstGeom>
          <a:solidFill>
            <a:srgbClr val="0655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6F17AC7-D8F9-105C-1745-57B3CE8B2A6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746946" y="1238877"/>
            <a:ext cx="7145163" cy="2188909"/>
          </a:xfrm>
        </p:spPr>
        <p:txBody>
          <a:bodyPr>
            <a:noAutofit/>
          </a:bodyPr>
          <a:lstStyle/>
          <a:p>
            <a:pPr algn="ctr"/>
            <a:br>
              <a:rPr lang="en-GB" b="1" dirty="0">
                <a:solidFill>
                  <a:schemeClr val="bg1"/>
                </a:solidFill>
              </a:rPr>
            </a:br>
            <a:r>
              <a:rPr lang="en-GB" b="1" dirty="0">
                <a:solidFill>
                  <a:schemeClr val="bg1"/>
                </a:solidFill>
              </a:rPr>
              <a:t>The </a:t>
            </a:r>
            <a:r>
              <a:rPr lang="en-GB" dirty="0">
                <a:solidFill>
                  <a:schemeClr val="bg1"/>
                </a:solidFill>
              </a:rPr>
              <a:t>S</a:t>
            </a:r>
            <a:r>
              <a:rPr lang="en-GB" b="1" dirty="0">
                <a:solidFill>
                  <a:schemeClr val="bg1"/>
                </a:solidFill>
              </a:rPr>
              <a:t>tate of Family Resilience in Europe </a:t>
            </a:r>
            <a:r>
              <a:rPr lang="en-GB" dirty="0">
                <a:solidFill>
                  <a:schemeClr val="bg1"/>
                </a:solidFill>
              </a:rPr>
              <a:t>T</a:t>
            </a:r>
            <a:r>
              <a:rPr lang="en-GB" b="1" dirty="0">
                <a:solidFill>
                  <a:schemeClr val="bg1"/>
                </a:solidFill>
              </a:rPr>
              <a:t>oday: new evidence to support policy reform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821C5DE-0993-FB6D-ECC6-68405872DDBB}"/>
              </a:ext>
            </a:extLst>
          </p:cNvPr>
          <p:cNvSpPr/>
          <p:nvPr/>
        </p:nvSpPr>
        <p:spPr>
          <a:xfrm>
            <a:off x="-35949" y="5874706"/>
            <a:ext cx="9269260" cy="1002082"/>
          </a:xfrm>
          <a:prstGeom prst="rect">
            <a:avLst/>
          </a:prstGeom>
          <a:solidFill>
            <a:srgbClr val="0972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7" name="Imagen 6" descr="Logotipo&#10;&#10;Descripción generada automáticamente">
            <a:extLst>
              <a:ext uri="{FF2B5EF4-FFF2-40B4-BE49-F238E27FC236}">
                <a16:creationId xmlns:a16="http://schemas.microsoft.com/office/drawing/2014/main" id="{1D506CC7-0942-AC96-2780-D5C3D60F1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9373" y="2186398"/>
            <a:ext cx="2529788" cy="1684839"/>
          </a:xfrm>
          <a:prstGeom prst="rect">
            <a:avLst/>
          </a:prstGeom>
        </p:spPr>
      </p:pic>
      <p:pic>
        <p:nvPicPr>
          <p:cNvPr id="9" name="Imagen 8" descr="Patrón de fondo&#10;&#10;Descripción generada automáticamente con confianza media">
            <a:extLst>
              <a:ext uri="{FF2B5EF4-FFF2-40B4-BE49-F238E27FC236}">
                <a16:creationId xmlns:a16="http://schemas.microsoft.com/office/drawing/2014/main" id="{288BA9CC-D78C-C22E-1D10-1ECD1099ED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3602"/>
          <a:stretch/>
        </p:blipFill>
        <p:spPr>
          <a:xfrm>
            <a:off x="-2312" y="5357453"/>
            <a:ext cx="5148197" cy="489054"/>
          </a:xfrm>
          <a:prstGeom prst="rect">
            <a:avLst/>
          </a:prstGeom>
        </p:spPr>
      </p:pic>
      <p:pic>
        <p:nvPicPr>
          <p:cNvPr id="10" name="Imagen 9" descr="Patrón de fondo&#10;&#10;Descripción generada automáticamente con confianza media">
            <a:extLst>
              <a:ext uri="{FF2B5EF4-FFF2-40B4-BE49-F238E27FC236}">
                <a16:creationId xmlns:a16="http://schemas.microsoft.com/office/drawing/2014/main" id="{8559CB5C-C4C6-739F-6867-F7921F7BEF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0925" b="73602"/>
          <a:stretch/>
        </p:blipFill>
        <p:spPr>
          <a:xfrm>
            <a:off x="5164665" y="5366864"/>
            <a:ext cx="4070958" cy="489054"/>
          </a:xfrm>
          <a:prstGeom prst="rect">
            <a:avLst/>
          </a:prstGeom>
        </p:spPr>
      </p:pic>
      <p:pic>
        <p:nvPicPr>
          <p:cNvPr id="12" name="Imagen 11" descr="Patrón de fondo&#10;&#10;Descripción generada automáticamente con confianza media">
            <a:extLst>
              <a:ext uri="{FF2B5EF4-FFF2-40B4-BE49-F238E27FC236}">
                <a16:creationId xmlns:a16="http://schemas.microsoft.com/office/drawing/2014/main" id="{B5655BF1-28D2-C9D4-D506-5297FE8081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9885" b="49859"/>
          <a:stretch/>
        </p:blipFill>
        <p:spPr>
          <a:xfrm rot="5400000">
            <a:off x="-131513" y="1846055"/>
            <a:ext cx="1856472" cy="1665344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8B48B2A4-449E-A586-0149-BBB00D76093A}"/>
              </a:ext>
            </a:extLst>
          </p:cNvPr>
          <p:cNvSpPr txBox="1"/>
          <p:nvPr/>
        </p:nvSpPr>
        <p:spPr>
          <a:xfrm>
            <a:off x="9281135" y="4785849"/>
            <a:ext cx="292274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065576"/>
                </a:solidFill>
              </a:rPr>
              <a:t>reusilience.eu</a:t>
            </a:r>
            <a:endParaRPr lang="es-ES" dirty="0">
              <a:solidFill>
                <a:srgbClr val="065576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77EACBD-5B4F-E618-3085-7CDC6E692EA2}"/>
              </a:ext>
            </a:extLst>
          </p:cNvPr>
          <p:cNvSpPr txBox="1"/>
          <p:nvPr/>
        </p:nvSpPr>
        <p:spPr>
          <a:xfrm>
            <a:off x="9424217" y="6069793"/>
            <a:ext cx="2604944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ctr">
              <a:lnSpc>
                <a:spcPct val="120000"/>
              </a:lnSpc>
              <a:spcAft>
                <a:spcPts val="1000"/>
              </a:spcAft>
            </a:pPr>
            <a:r>
              <a:rPr lang="en-GB" sz="700" dirty="0">
                <a:solidFill>
                  <a:srgbClr val="055576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This project has received funding from the European Union’s Horizon Europe research and innovation programme under Grant Agreement No Project 101060410 and Innovate UK, the UK’s Innovation Agency.</a:t>
            </a:r>
            <a:endParaRPr lang="es-ES" sz="700" dirty="0">
              <a:solidFill>
                <a:srgbClr val="5A5A5A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6F53A9B8-B154-7BDE-DA58-E8363AEC59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937" y="5563886"/>
            <a:ext cx="923112" cy="31082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C3A886E7-60B5-085F-7EC5-886F0201CA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771" y="5587056"/>
            <a:ext cx="466572" cy="3149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EE2F77-17EC-E992-969F-6ED96DE7242E}"/>
              </a:ext>
            </a:extLst>
          </p:cNvPr>
          <p:cNvSpPr txBox="1"/>
          <p:nvPr/>
        </p:nvSpPr>
        <p:spPr>
          <a:xfrm>
            <a:off x="1949811" y="3789711"/>
            <a:ext cx="6487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rEUsilience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Final Conference</a:t>
            </a:r>
          </a:p>
          <a:p>
            <a:pPr algn="ctr"/>
            <a:r>
              <a:rPr lang="en-GB" sz="2400" b="1" dirty="0">
                <a:solidFill>
                  <a:schemeClr val="bg1"/>
                </a:solidFill>
                <a:latin typeface="+mj-lt"/>
              </a:rPr>
              <a:t>27</a:t>
            </a:r>
            <a:r>
              <a:rPr lang="en-GB" sz="2400" b="1" baseline="30000" dirty="0">
                <a:solidFill>
                  <a:schemeClr val="bg1"/>
                </a:solidFill>
                <a:latin typeface="+mj-lt"/>
              </a:rPr>
              <a:t>th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June 2025</a:t>
            </a:r>
            <a:endParaRPr lang="nl-BE" sz="24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1719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632E3A-3CCE-D3ED-EA7B-424A9B0C01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BED76-5D11-80BE-4037-EFDE15D8F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7234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+mn-lt"/>
              </a:rPr>
              <a:t>Policy mechanisms producing the childcare gap?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A70A1-5763-5D43-07CD-B1F7CE681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0805"/>
            <a:ext cx="10515600" cy="4473424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hr-HR" b="1" dirty="0">
                <a:solidFill>
                  <a:schemeClr val="bg1">
                    <a:lumMod val="65000"/>
                  </a:schemeClr>
                </a:solidFill>
              </a:rPr>
              <a:t>(1) </a:t>
            </a:r>
            <a:r>
              <a:rPr lang="en-GB" b="1" dirty="0">
                <a:solidFill>
                  <a:schemeClr val="bg1">
                    <a:lumMod val="65000"/>
                  </a:schemeClr>
                </a:solidFill>
              </a:rPr>
              <a:t>Parenting leaves design faced with many exclusions: </a:t>
            </a:r>
            <a:r>
              <a:rPr lang="en-GB" sz="2400" dirty="0">
                <a:solidFill>
                  <a:schemeClr val="bg1">
                    <a:lumMod val="65000"/>
                  </a:schemeClr>
                </a:solidFill>
              </a:rPr>
              <a:t>various inequalities in statutory leave entitlements</a:t>
            </a:r>
            <a:r>
              <a:rPr lang="hr-HR" sz="2400" dirty="0">
                <a:solidFill>
                  <a:schemeClr val="bg1">
                    <a:lumMod val="65000"/>
                  </a:schemeClr>
                </a:solidFill>
              </a:rPr>
              <a:t>/</a:t>
            </a:r>
            <a:r>
              <a:rPr lang="en-GB" sz="2400" dirty="0">
                <a:solidFill>
                  <a:schemeClr val="bg1">
                    <a:lumMod val="65000"/>
                  </a:schemeClr>
                </a:solidFill>
              </a:rPr>
              <a:t>systematic exclusion of some parents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en-GB" b="1" noProof="0" dirty="0">
                <a:solidFill>
                  <a:schemeClr val="bg1">
                    <a:lumMod val="65000"/>
                  </a:schemeClr>
                </a:solidFill>
              </a:rPr>
              <a:t>(2) Absence of well-paid leaves </a:t>
            </a:r>
            <a:r>
              <a:rPr lang="en-GB" noProof="0" dirty="0">
                <a:solidFill>
                  <a:schemeClr val="bg1">
                    <a:lumMod val="65000"/>
                  </a:schemeClr>
                </a:solidFill>
              </a:rPr>
              <a:t>(e.g. ceilings, flat-rate payments for parental leave, unpaid leaves)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en-GB" noProof="0" dirty="0"/>
              <a:t>(3) Weak attention to </a:t>
            </a:r>
            <a:r>
              <a:rPr lang="en-GB" b="1" noProof="0" dirty="0"/>
              <a:t>legal entitlement to ECEC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endParaRPr lang="en-GB" sz="100" b="1" noProof="0" dirty="0"/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GB" b="1" noProof="0" dirty="0"/>
              <a:t>+ </a:t>
            </a:r>
            <a:r>
              <a:rPr lang="hr-HR" b="1" noProof="0" dirty="0"/>
              <a:t>In</a:t>
            </a:r>
            <a:r>
              <a:rPr lang="en-GB" b="1" noProof="0" dirty="0"/>
              <a:t> general, siloed policy making</a:t>
            </a:r>
          </a:p>
        </p:txBody>
      </p:sp>
    </p:spTree>
    <p:extLst>
      <p:ext uri="{BB962C8B-B14F-4D97-AF65-F5344CB8AC3E}">
        <p14:creationId xmlns:p14="http://schemas.microsoft.com/office/powerpoint/2010/main" val="4068328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483FD7-F776-C03D-3165-B24A157780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F20900-C133-C163-0B05-8B51B65CD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572" y="491891"/>
            <a:ext cx="10790855" cy="504487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ABD1C9E-FC7C-88FC-03B3-1335C786FFC6}"/>
              </a:ext>
            </a:extLst>
          </p:cNvPr>
          <p:cNvSpPr/>
          <p:nvPr/>
        </p:nvSpPr>
        <p:spPr>
          <a:xfrm>
            <a:off x="6935820" y="1423220"/>
            <a:ext cx="1155993" cy="247237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34E018-B93F-E269-DBC5-5CA82AD9CA0F}"/>
              </a:ext>
            </a:extLst>
          </p:cNvPr>
          <p:cNvSpPr txBox="1"/>
          <p:nvPr/>
        </p:nvSpPr>
        <p:spPr>
          <a:xfrm>
            <a:off x="700572" y="5640946"/>
            <a:ext cx="52700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65576"/>
                </a:solidFill>
              </a:rPr>
              <a:t>Source: Daly, Dobrotić &amp; León (forthcoming)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37FC395-1613-D91B-114A-38D700E11339}"/>
              </a:ext>
            </a:extLst>
          </p:cNvPr>
          <p:cNvSpPr/>
          <p:nvPr/>
        </p:nvSpPr>
        <p:spPr>
          <a:xfrm>
            <a:off x="3984579" y="1423220"/>
            <a:ext cx="1383834" cy="2404501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952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A92BDE-20E4-AD64-558E-3E608B82E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404" y="176845"/>
            <a:ext cx="10199974" cy="40427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DDA3DD-C2FA-B86A-5127-26E315BE3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2335" y="4542329"/>
            <a:ext cx="1830996" cy="231567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AA3A2E2-F492-591A-7529-C75541B04BF8}"/>
              </a:ext>
            </a:extLst>
          </p:cNvPr>
          <p:cNvSpPr txBox="1"/>
          <p:nvPr/>
        </p:nvSpPr>
        <p:spPr>
          <a:xfrm>
            <a:off x="1017739" y="4392708"/>
            <a:ext cx="6093912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GB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hr-HR" dirty="0" err="1">
                <a:solidFill>
                  <a:srgbClr val="055476"/>
                </a:solidFill>
                <a:latin typeface="Calibri" panose="020F0502020204030204" pitchFamily="34" charset="0"/>
              </a:rPr>
              <a:t>Source</a:t>
            </a:r>
            <a:r>
              <a:rPr lang="hr-HR" dirty="0">
                <a:solidFill>
                  <a:srgbClr val="055476"/>
                </a:solidFill>
                <a:latin typeface="Calibri" panose="020F0502020204030204" pitchFamily="34" charset="0"/>
              </a:rPr>
              <a:t>: </a:t>
            </a:r>
            <a:r>
              <a:rPr lang="en-GB" dirty="0">
                <a:solidFill>
                  <a:srgbClr val="055476"/>
                </a:solidFill>
                <a:latin typeface="Calibri" panose="020F0502020204030204" pitchFamily="34" charset="0"/>
              </a:rPr>
              <a:t>León </a:t>
            </a:r>
            <a:r>
              <a:rPr lang="hr-HR" sz="1800" b="0" i="0" u="none" strike="noStrike" baseline="0" dirty="0">
                <a:solidFill>
                  <a:srgbClr val="055476"/>
                </a:solidFill>
                <a:latin typeface="Calibri" panose="020F0502020204030204" pitchFamily="34" charset="0"/>
              </a:rPr>
              <a:t>&amp; </a:t>
            </a:r>
            <a:r>
              <a:rPr lang="en-GB" sz="1800" b="0" i="0" u="none" strike="noStrike" baseline="0" dirty="0">
                <a:solidFill>
                  <a:srgbClr val="055476"/>
                </a:solidFill>
                <a:latin typeface="Calibri" panose="020F0502020204030204" pitchFamily="34" charset="0"/>
              </a:rPr>
              <a:t>Cerrillo</a:t>
            </a:r>
            <a:r>
              <a:rPr lang="hr-HR" sz="1800" b="0" i="0" u="none" strike="noStrike" baseline="0" dirty="0">
                <a:solidFill>
                  <a:srgbClr val="055476"/>
                </a:solidFill>
                <a:latin typeface="Calibri" panose="020F0502020204030204" pitchFamily="34" charset="0"/>
              </a:rPr>
              <a:t> (2023)</a:t>
            </a:r>
            <a:r>
              <a:rPr lang="en-GB" sz="1800" b="0" i="0" u="none" strike="noStrike" baseline="0" dirty="0">
                <a:solidFill>
                  <a:srgbClr val="055476"/>
                </a:solidFill>
                <a:latin typeface="Calibri" panose="020F0502020204030204" pitchFamily="34" charset="0"/>
              </a:rPr>
              <a:t> </a:t>
            </a:r>
            <a:endParaRPr lang="en-GB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0F07A64-D577-6457-E986-4074E3881276}"/>
              </a:ext>
            </a:extLst>
          </p:cNvPr>
          <p:cNvSpPr/>
          <p:nvPr/>
        </p:nvSpPr>
        <p:spPr>
          <a:xfrm>
            <a:off x="5388076" y="530941"/>
            <a:ext cx="865239" cy="1789471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CCB3DF9-4D87-F976-0BA5-519640A32CF2}"/>
              </a:ext>
            </a:extLst>
          </p:cNvPr>
          <p:cNvSpPr/>
          <p:nvPr/>
        </p:nvSpPr>
        <p:spPr>
          <a:xfrm>
            <a:off x="9773266" y="2320412"/>
            <a:ext cx="865238" cy="570272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19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E3289-0D91-0009-6613-68531A6D3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101"/>
            <a:ext cx="10515600" cy="1325563"/>
          </a:xfrm>
        </p:spPr>
        <p:txBody>
          <a:bodyPr/>
          <a:lstStyle/>
          <a:p>
            <a:r>
              <a:rPr lang="en-GB" noProof="0" dirty="0">
                <a:latin typeface="+mn-lt"/>
              </a:rPr>
              <a:t>Some consequences of </a:t>
            </a:r>
            <a:r>
              <a:rPr lang="hr-HR" noProof="0" dirty="0">
                <a:latin typeface="+mn-lt"/>
              </a:rPr>
              <a:t>the </a:t>
            </a:r>
            <a:r>
              <a:rPr lang="en-GB" noProof="0" dirty="0">
                <a:latin typeface="+mn-lt"/>
              </a:rPr>
              <a:t>childcare gap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03095-1A22-DBD6-1E32-1F61FA32E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3473"/>
            <a:ext cx="10515600" cy="459349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en-GB" sz="3200" b="1" noProof="0" dirty="0"/>
              <a:t>(1) Labour force participation of women &amp; gender equality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en-GB" sz="3200" noProof="0" dirty="0"/>
              <a:t>(</a:t>
            </a:r>
            <a:r>
              <a:rPr lang="hr-HR" sz="3200" noProof="0" dirty="0"/>
              <a:t>2</a:t>
            </a:r>
            <a:r>
              <a:rPr lang="en-GB" sz="3200" noProof="0" dirty="0"/>
              <a:t>) </a:t>
            </a:r>
            <a:r>
              <a:rPr lang="en-GB" sz="3200" dirty="0"/>
              <a:t>Household budgets / poverty</a:t>
            </a:r>
            <a:r>
              <a:rPr lang="hr-HR" sz="3200" dirty="0"/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hr-HR" sz="3200" noProof="0" dirty="0"/>
              <a:t>(3) </a:t>
            </a:r>
            <a:r>
              <a:rPr lang="en-GB" sz="3200" noProof="0" dirty="0"/>
              <a:t>Inequalities in child outcomes</a:t>
            </a:r>
            <a:r>
              <a:rPr lang="hr-HR" sz="3200" noProof="0" dirty="0"/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en-GB" sz="3200" dirty="0"/>
              <a:t>(4) Fertility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None/>
            </a:pPr>
            <a:endParaRPr lang="en-GB" sz="3200" noProof="0" dirty="0"/>
          </a:p>
        </p:txBody>
      </p:sp>
    </p:spTree>
    <p:extLst>
      <p:ext uri="{BB962C8B-B14F-4D97-AF65-F5344CB8AC3E}">
        <p14:creationId xmlns:p14="http://schemas.microsoft.com/office/powerpoint/2010/main" val="2813594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E3289-0D91-0009-6613-68531A6D3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02" y="174371"/>
            <a:ext cx="10515600" cy="1179565"/>
          </a:xfrm>
        </p:spPr>
        <p:txBody>
          <a:bodyPr/>
          <a:lstStyle/>
          <a:p>
            <a:r>
              <a:rPr lang="hr-HR" noProof="0" dirty="0">
                <a:latin typeface="+mn-lt"/>
              </a:rPr>
              <a:t>ECEC</a:t>
            </a:r>
            <a:r>
              <a:rPr lang="en-GB" noProof="0" dirty="0">
                <a:latin typeface="+mn-lt"/>
              </a:rPr>
              <a:t> </a:t>
            </a:r>
            <a:r>
              <a:rPr lang="hr-HR" noProof="0" dirty="0">
                <a:latin typeface="+mn-lt"/>
              </a:rPr>
              <a:t>&amp;</a:t>
            </a:r>
            <a:r>
              <a:rPr lang="en-GB" noProof="0" dirty="0">
                <a:latin typeface="+mn-lt"/>
              </a:rPr>
              <a:t> mothers’ labour supply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E006975F-D380-486F-92A5-391B3832E915}"/>
              </a:ext>
            </a:extLst>
          </p:cNvPr>
          <p:cNvSpPr txBox="1"/>
          <p:nvPr/>
        </p:nvSpPr>
        <p:spPr>
          <a:xfrm>
            <a:off x="935901" y="4919288"/>
            <a:ext cx="10211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noProof="0" dirty="0"/>
              <a:t>Source: Ferragina E. Family policy and women's employment outcomes in 45 high-income countries: A systematic qualitative review of 238 comparative and national studies. </a:t>
            </a:r>
            <a:r>
              <a:rPr lang="en-GB" sz="1600" i="1" noProof="0" dirty="0"/>
              <a:t>Soc Policy Adm</a:t>
            </a:r>
            <a:r>
              <a:rPr lang="en-GB" sz="1600" noProof="0" dirty="0"/>
              <a:t>. 2020; 54: 1016–1066.</a:t>
            </a:r>
            <a:endParaRPr lang="en-GB" sz="1400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BE517D9-690A-24E7-ADBD-C006A22FF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15583"/>
            <a:ext cx="10309205" cy="3226833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600" noProof="0" dirty="0"/>
              <a:t>Review of studies in high-income countries conducted between 1980-2016:</a:t>
            </a:r>
          </a:p>
          <a:p>
            <a:pPr marL="5349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200" noProof="0" dirty="0"/>
              <a:t>Public childcare services </a:t>
            </a:r>
            <a:r>
              <a:rPr lang="hr-HR" sz="2200" noProof="0" dirty="0"/>
              <a:t>&amp; </a:t>
            </a:r>
            <a:r>
              <a:rPr lang="en-GB" sz="2200" noProof="0" dirty="0"/>
              <a:t>subsidies generally increase women's employment, reduce the motherhood wage penalty, prolong mothers' working hours, and reduce occupational status penalty</a:t>
            </a:r>
          </a:p>
          <a:p>
            <a:pPr marL="5349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 sz="2200" noProof="0" dirty="0"/>
              <a:t>E</a:t>
            </a:r>
            <a:r>
              <a:rPr lang="en-GB" sz="2200" noProof="0" dirty="0"/>
              <a:t>specially effective for mothers with low SES, though </a:t>
            </a:r>
            <a:r>
              <a:rPr lang="hr-HR" sz="2200" noProof="0" dirty="0" err="1"/>
              <a:t>the</a:t>
            </a:r>
            <a:r>
              <a:rPr lang="hr-HR" sz="2200" noProof="0" dirty="0"/>
              <a:t> </a:t>
            </a:r>
            <a:r>
              <a:rPr lang="en-GB" sz="2200" noProof="0" dirty="0"/>
              <a:t>effect </a:t>
            </a:r>
            <a:r>
              <a:rPr lang="hr-HR" sz="2200" noProof="0" dirty="0" err="1"/>
              <a:t>is</a:t>
            </a:r>
            <a:r>
              <a:rPr lang="hr-HR" sz="2200" noProof="0" dirty="0"/>
              <a:t> </a:t>
            </a:r>
            <a:r>
              <a:rPr lang="en-GB" sz="2200" noProof="0" dirty="0"/>
              <a:t>also present for highly educated women</a:t>
            </a:r>
          </a:p>
        </p:txBody>
      </p:sp>
    </p:spTree>
    <p:extLst>
      <p:ext uri="{BB962C8B-B14F-4D97-AF65-F5344CB8AC3E}">
        <p14:creationId xmlns:p14="http://schemas.microsoft.com/office/powerpoint/2010/main" val="585166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E3289-0D91-0009-6613-68531A6D3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101"/>
            <a:ext cx="10786698" cy="1325563"/>
          </a:xfrm>
        </p:spPr>
        <p:txBody>
          <a:bodyPr>
            <a:normAutofit/>
          </a:bodyPr>
          <a:lstStyle/>
          <a:p>
            <a:r>
              <a:rPr lang="hr-HR" sz="4000" noProof="0" dirty="0">
                <a:latin typeface="+mn-lt"/>
              </a:rPr>
              <a:t>ECEC</a:t>
            </a:r>
            <a:r>
              <a:rPr lang="en-GB" sz="4000" noProof="0" dirty="0">
                <a:latin typeface="+mn-lt"/>
              </a:rPr>
              <a:t> availability </a:t>
            </a:r>
            <a:r>
              <a:rPr lang="hr-HR" sz="4000" noProof="0" dirty="0">
                <a:latin typeface="+mn-lt"/>
              </a:rPr>
              <a:t>&amp;</a:t>
            </a:r>
            <a:r>
              <a:rPr lang="en-GB" sz="4000" noProof="0" dirty="0">
                <a:latin typeface="+mn-lt"/>
              </a:rPr>
              <a:t> mothers’ entry to employment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E006975F-D380-486F-92A5-391B3832E915}"/>
              </a:ext>
            </a:extLst>
          </p:cNvPr>
          <p:cNvSpPr txBox="1"/>
          <p:nvPr/>
        </p:nvSpPr>
        <p:spPr>
          <a:xfrm>
            <a:off x="838200" y="5283470"/>
            <a:ext cx="10786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Source: </a:t>
            </a:r>
            <a:r>
              <a:rPr lang="en-US" sz="1600" dirty="0"/>
              <a:t>Matysiak A, </a:t>
            </a:r>
            <a:r>
              <a:rPr lang="en-US" sz="1600" dirty="0" err="1"/>
              <a:t>Kurowska</a:t>
            </a:r>
            <a:r>
              <a:rPr lang="en-US" sz="1600" dirty="0"/>
              <a:t> A, </a:t>
            </a:r>
            <a:r>
              <a:rPr lang="en-US" sz="1600" dirty="0" err="1"/>
              <a:t>Pavelea</a:t>
            </a:r>
            <a:r>
              <a:rPr lang="en-US" sz="1600" dirty="0"/>
              <a:t> AM (2023) His unemployment, her response, and the moderating role of welfare policies in European countries. PLOS ONE 18(11): e0292749</a:t>
            </a:r>
            <a:endParaRPr lang="pl-PL" sz="1600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624F4675-930E-459A-9E0C-B4B5B827D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749" y="1792297"/>
            <a:ext cx="5641251" cy="3349492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AAE171E5-5FF3-4B0F-BAE3-A37DA6E2F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333641"/>
            <a:ext cx="5641251" cy="281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790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E3289-0D91-0009-6613-68531A6D3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102"/>
            <a:ext cx="10515600" cy="974752"/>
          </a:xfrm>
        </p:spPr>
        <p:txBody>
          <a:bodyPr/>
          <a:lstStyle/>
          <a:p>
            <a:r>
              <a:rPr lang="hr-HR" noProof="0" dirty="0">
                <a:latin typeface="+mn-lt"/>
              </a:rPr>
              <a:t>ECEC</a:t>
            </a:r>
            <a:r>
              <a:rPr lang="en-GB" noProof="0" dirty="0">
                <a:latin typeface="+mn-lt"/>
              </a:rPr>
              <a:t> &amp; gender </a:t>
            </a:r>
            <a:r>
              <a:rPr lang="pl-PL" noProof="0" dirty="0">
                <a:latin typeface="+mn-lt"/>
              </a:rPr>
              <a:t>in</a:t>
            </a:r>
            <a:r>
              <a:rPr lang="en-GB" noProof="0" dirty="0">
                <a:latin typeface="+mn-lt"/>
              </a:rPr>
              <a:t>equality in earnings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E006975F-D380-486F-92A5-391B3832E915}"/>
              </a:ext>
            </a:extLst>
          </p:cNvPr>
          <p:cNvSpPr txBox="1"/>
          <p:nvPr/>
        </p:nvSpPr>
        <p:spPr>
          <a:xfrm>
            <a:off x="6730501" y="5072073"/>
            <a:ext cx="50682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noProof="0" dirty="0"/>
              <a:t>Source: </a:t>
            </a:r>
            <a:r>
              <a:rPr lang="en-GB" sz="1400" noProof="0" dirty="0" err="1"/>
              <a:t>Österbacka</a:t>
            </a:r>
            <a:r>
              <a:rPr lang="en-GB" sz="1400" noProof="0" dirty="0"/>
              <a:t>, E., Räsänen, T. The Importance of Self-Selection and Childcare Leave Length for Child Penalty. </a:t>
            </a:r>
            <a:r>
              <a:rPr lang="en-GB" sz="1400" i="1" noProof="0" dirty="0" err="1"/>
              <a:t>Eur</a:t>
            </a:r>
            <a:r>
              <a:rPr lang="en-GB" sz="1400" i="1" noProof="0" dirty="0"/>
              <a:t> J Population</a:t>
            </a:r>
            <a:r>
              <a:rPr lang="en-GB" sz="1400" noProof="0" dirty="0"/>
              <a:t> 41, 3 (2025).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1E289AD-A50C-4C01-A852-BA0D07C494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3167"/>
          <a:stretch>
            <a:fillRect/>
          </a:stretch>
        </p:blipFill>
        <p:spPr>
          <a:xfrm>
            <a:off x="979328" y="1416595"/>
            <a:ext cx="5442601" cy="4526736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FDCE7022-8D41-D04A-0AE4-0F67890EF9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6552" y="2772480"/>
            <a:ext cx="4775200" cy="1166038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B466242C-DD53-CAAD-EEB6-80D9DA0A512B}"/>
              </a:ext>
            </a:extLst>
          </p:cNvPr>
          <p:cNvSpPr txBox="1"/>
          <p:nvPr/>
        </p:nvSpPr>
        <p:spPr>
          <a:xfrm>
            <a:off x="8237989" y="4029306"/>
            <a:ext cx="3021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noProof="0" dirty="0">
                <a:latin typeface="Arial" panose="020B0604020202020204" pitchFamily="34" charset="0"/>
                <a:cs typeface="Arial" panose="020B0604020202020204" pitchFamily="34" charset="0"/>
              </a:rPr>
              <a:t>than workplace average</a:t>
            </a:r>
          </a:p>
        </p:txBody>
      </p:sp>
    </p:spTree>
    <p:extLst>
      <p:ext uri="{BB962C8B-B14F-4D97-AF65-F5344CB8AC3E}">
        <p14:creationId xmlns:p14="http://schemas.microsoft.com/office/powerpoint/2010/main" val="24966414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E3289-0D91-0009-6613-68531A6D3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151" y="101496"/>
            <a:ext cx="10773697" cy="1125208"/>
          </a:xfrm>
        </p:spPr>
        <p:txBody>
          <a:bodyPr/>
          <a:lstStyle/>
          <a:p>
            <a:r>
              <a:rPr lang="hr-HR" noProof="0" dirty="0">
                <a:latin typeface="+mn-lt"/>
              </a:rPr>
              <a:t>ECEC</a:t>
            </a:r>
            <a:r>
              <a:rPr lang="en-GB" noProof="0" dirty="0">
                <a:latin typeface="+mn-lt"/>
              </a:rPr>
              <a:t> &amp; poverty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E006975F-D380-486F-92A5-391B3832E915}"/>
              </a:ext>
            </a:extLst>
          </p:cNvPr>
          <p:cNvSpPr txBox="1"/>
          <p:nvPr/>
        </p:nvSpPr>
        <p:spPr>
          <a:xfrm>
            <a:off x="1318989" y="5399577"/>
            <a:ext cx="8808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Source: </a:t>
            </a:r>
            <a:r>
              <a:rPr lang="en-US" sz="1400" dirty="0" err="1"/>
              <a:t>Hufkens</a:t>
            </a:r>
            <a:r>
              <a:rPr lang="en-US" sz="1400" dirty="0"/>
              <a:t>, T., </a:t>
            </a:r>
            <a:r>
              <a:rPr lang="en-US" sz="1400" dirty="0" err="1"/>
              <a:t>Figari</a:t>
            </a:r>
            <a:r>
              <a:rPr lang="en-US" sz="1400" dirty="0"/>
              <a:t>, F., </a:t>
            </a:r>
            <a:r>
              <a:rPr lang="en-US" sz="1400" dirty="0" err="1"/>
              <a:t>Vandelannoote</a:t>
            </a:r>
            <a:r>
              <a:rPr lang="en-US" sz="1400" dirty="0"/>
              <a:t>, D., &amp; </a:t>
            </a:r>
            <a:r>
              <a:rPr lang="en-US" sz="1400" dirty="0" err="1"/>
              <a:t>Verbist</a:t>
            </a:r>
            <a:r>
              <a:rPr lang="en-US" sz="1400" dirty="0"/>
              <a:t>, G. (2019). Investing in subsidized childcare to reduce poverty. </a:t>
            </a:r>
            <a:r>
              <a:rPr lang="en-US" sz="1400" i="1" dirty="0"/>
              <a:t>Journal of European Social Policy</a:t>
            </a:r>
            <a:r>
              <a:rPr lang="en-US" sz="1400" dirty="0"/>
              <a:t>, </a:t>
            </a:r>
            <a:r>
              <a:rPr lang="en-US" sz="1400" i="1" dirty="0"/>
              <a:t>30</a:t>
            </a:r>
            <a:r>
              <a:rPr lang="en-US" sz="1400" dirty="0"/>
              <a:t>(3), 306-319</a:t>
            </a:r>
            <a:endParaRPr lang="pl-PL" sz="14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1C1D149-FAC8-4D74-97CC-5FCD5E4598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616" t="12064" r="1025" b="-1049"/>
          <a:stretch/>
        </p:blipFill>
        <p:spPr>
          <a:xfrm>
            <a:off x="1238197" y="2583050"/>
            <a:ext cx="8889696" cy="2737197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2FB82D86-B911-43BE-B9BD-8AE142819B3D}"/>
              </a:ext>
            </a:extLst>
          </p:cNvPr>
          <p:cNvSpPr txBox="1"/>
          <p:nvPr/>
        </p:nvSpPr>
        <p:spPr>
          <a:xfrm>
            <a:off x="2437202" y="2114744"/>
            <a:ext cx="9915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err="1"/>
              <a:t>Baseline</a:t>
            </a:r>
            <a:endParaRPr lang="pl-PL" sz="1600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E7CAF5A1-14CF-437F-BF1D-A0C026699294}"/>
              </a:ext>
            </a:extLst>
          </p:cNvPr>
          <p:cNvSpPr txBox="1"/>
          <p:nvPr/>
        </p:nvSpPr>
        <p:spPr>
          <a:xfrm>
            <a:off x="3544856" y="1933399"/>
            <a:ext cx="991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err="1"/>
              <a:t>Childcare</a:t>
            </a:r>
            <a:r>
              <a:rPr lang="pl-PL" sz="1600" dirty="0"/>
              <a:t> by 10 </a:t>
            </a:r>
            <a:r>
              <a:rPr lang="pl-PL" sz="1600" dirty="0" err="1"/>
              <a:t>pp</a:t>
            </a:r>
            <a:endParaRPr lang="pl-PL" sz="1600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26AD6587-FE83-4445-A948-7BD0BF46BB76}"/>
              </a:ext>
            </a:extLst>
          </p:cNvPr>
          <p:cNvSpPr txBox="1"/>
          <p:nvPr/>
        </p:nvSpPr>
        <p:spPr>
          <a:xfrm>
            <a:off x="4703002" y="1705332"/>
            <a:ext cx="29341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err="1"/>
              <a:t>Childcare</a:t>
            </a:r>
            <a:r>
              <a:rPr lang="pl-PL" sz="1600" dirty="0"/>
              <a:t> by 10 </a:t>
            </a:r>
            <a:r>
              <a:rPr lang="pl-PL" sz="1600" dirty="0" err="1"/>
              <a:t>pp</a:t>
            </a:r>
            <a:endParaRPr lang="pl-PL" sz="1600" dirty="0"/>
          </a:p>
          <a:p>
            <a:pPr algn="ctr"/>
            <a:r>
              <a:rPr lang="pl-PL" sz="1600" dirty="0" err="1"/>
              <a:t>Mothers</a:t>
            </a:r>
            <a:r>
              <a:rPr lang="pl-PL" sz="1600" dirty="0"/>
              <a:t> </a:t>
            </a:r>
            <a:r>
              <a:rPr lang="pl-PL" sz="1600" dirty="0" err="1"/>
              <a:t>empl</a:t>
            </a:r>
            <a:r>
              <a:rPr lang="pl-PL" sz="1600" dirty="0"/>
              <a:t> by:</a:t>
            </a:r>
          </a:p>
          <a:p>
            <a:r>
              <a:rPr lang="pl-PL" sz="1600" dirty="0"/>
              <a:t>50%                 70%                  90%</a:t>
            </a:r>
          </a:p>
          <a:p>
            <a:endParaRPr lang="pl-PL" sz="1600" dirty="0"/>
          </a:p>
          <a:p>
            <a:endParaRPr lang="pl-PL" sz="1600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488489BC-D24C-4BFE-8422-D09A15DBB175}"/>
              </a:ext>
            </a:extLst>
          </p:cNvPr>
          <p:cNvSpPr/>
          <p:nvPr/>
        </p:nvSpPr>
        <p:spPr>
          <a:xfrm>
            <a:off x="2437202" y="1125208"/>
            <a:ext cx="7006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333333"/>
                </a:solidFill>
                <a:latin typeface="Open Sans"/>
              </a:rPr>
              <a:t>Poverty rate among children &lt;3 years</a:t>
            </a:r>
            <a:endParaRPr lang="pl-PL" b="1" dirty="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92DA831B-A1E8-48A9-9EB1-8811657360B2}"/>
              </a:ext>
            </a:extLst>
          </p:cNvPr>
          <p:cNvSpPr txBox="1"/>
          <p:nvPr/>
        </p:nvSpPr>
        <p:spPr>
          <a:xfrm>
            <a:off x="7778546" y="1666223"/>
            <a:ext cx="2490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err="1"/>
              <a:t>Childcare</a:t>
            </a:r>
            <a:r>
              <a:rPr lang="pl-PL" sz="1600" dirty="0"/>
              <a:t> for </a:t>
            </a:r>
            <a:r>
              <a:rPr lang="pl-PL" sz="1600" dirty="0" err="1"/>
              <a:t>children</a:t>
            </a:r>
            <a:r>
              <a:rPr lang="pl-PL" sz="1600" dirty="0"/>
              <a:t> </a:t>
            </a:r>
            <a:r>
              <a:rPr lang="pl-PL" sz="1600" dirty="0" err="1"/>
              <a:t>under</a:t>
            </a:r>
            <a:r>
              <a:rPr lang="pl-PL" sz="1600" dirty="0"/>
              <a:t> </a:t>
            </a:r>
            <a:r>
              <a:rPr lang="pl-PL" sz="1600" dirty="0" err="1"/>
              <a:t>poverty</a:t>
            </a:r>
            <a:r>
              <a:rPr lang="pl-PL" sz="1600" dirty="0"/>
              <a:t> </a:t>
            </a:r>
            <a:r>
              <a:rPr lang="pl-PL" sz="1600" dirty="0" err="1"/>
              <a:t>line</a:t>
            </a:r>
            <a:endParaRPr lang="pl-PL" sz="1600" dirty="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CE48F478-C48B-4EBA-BFF6-37A290807E7A}"/>
              </a:ext>
            </a:extLst>
          </p:cNvPr>
          <p:cNvSpPr txBox="1"/>
          <p:nvPr/>
        </p:nvSpPr>
        <p:spPr>
          <a:xfrm>
            <a:off x="8961938" y="2048663"/>
            <a:ext cx="1991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+ mothers in poverty start working</a:t>
            </a:r>
          </a:p>
        </p:txBody>
      </p:sp>
    </p:spTree>
    <p:extLst>
      <p:ext uri="{BB962C8B-B14F-4D97-AF65-F5344CB8AC3E}">
        <p14:creationId xmlns:p14="http://schemas.microsoft.com/office/powerpoint/2010/main" val="1296064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3B1E4A-07F0-A816-AC53-B85B047021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3E1A6-F949-D9AC-8B9F-EA6E2BFF7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101"/>
            <a:ext cx="10515600" cy="1325563"/>
          </a:xfrm>
        </p:spPr>
        <p:txBody>
          <a:bodyPr/>
          <a:lstStyle/>
          <a:p>
            <a:r>
              <a:rPr lang="en-GB" noProof="0" dirty="0">
                <a:latin typeface="+mn-lt"/>
              </a:rPr>
              <a:t>ECEC &amp; child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42C9-E5B6-C5C9-C22E-321916925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3473"/>
            <a:ext cx="10515600" cy="4593490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600" noProof="0" dirty="0"/>
              <a:t>Meta-analysis of 26 studies on universal childcare programs for children aged 0-6 versus a mix of parental, family and private modes of care </a:t>
            </a:r>
            <a:r>
              <a:rPr lang="en-GB" sz="2000" noProof="0" dirty="0"/>
              <a:t>(</a:t>
            </a:r>
            <a:r>
              <a:rPr lang="en-GB" sz="2000" noProof="0" dirty="0" err="1"/>
              <a:t>Dietrichson</a:t>
            </a:r>
            <a:r>
              <a:rPr lang="en-GB" sz="2000" noProof="0" dirty="0"/>
              <a:t> et al 2020)</a:t>
            </a:r>
            <a:endParaRPr lang="en-GB" noProof="0" dirty="0"/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noProof="0" dirty="0"/>
              <a:t>Mixed effects on health, well-being</a:t>
            </a:r>
            <a:r>
              <a:rPr lang="hr-HR" noProof="0" dirty="0"/>
              <a:t> &amp; </a:t>
            </a:r>
            <a:r>
              <a:rPr lang="hr-HR" noProof="0" dirty="0" err="1"/>
              <a:t>behaviour</a:t>
            </a:r>
            <a:endParaRPr lang="en-GB" noProof="0" dirty="0"/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noProof="0" dirty="0"/>
              <a:t>Positive effects on primary </a:t>
            </a:r>
            <a:r>
              <a:rPr lang="hr-HR" noProof="0" dirty="0"/>
              <a:t>&amp;</a:t>
            </a:r>
            <a:r>
              <a:rPr lang="en-GB" noProof="0" dirty="0"/>
              <a:t> secondary school progression, years of schooling, highest degree completed, employment, and earnings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 dirty="0"/>
              <a:t>M</a:t>
            </a:r>
            <a:r>
              <a:rPr lang="en-GB" noProof="0" dirty="0"/>
              <a:t>ore beneficial for children with low socioeconomic status </a:t>
            </a:r>
            <a:r>
              <a:rPr lang="en-GB" sz="2000" noProof="0" dirty="0"/>
              <a:t>(also Schmutz 2024)</a:t>
            </a:r>
            <a:endParaRPr lang="en-GB" noProof="0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3EECD61-4B47-0246-0EC2-BF4D60D66298}"/>
              </a:ext>
            </a:extLst>
          </p:cNvPr>
          <p:cNvSpPr txBox="1"/>
          <p:nvPr/>
        </p:nvSpPr>
        <p:spPr>
          <a:xfrm>
            <a:off x="838200" y="5015345"/>
            <a:ext cx="102246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Source: </a:t>
            </a:r>
            <a:r>
              <a:rPr lang="pl-PL" sz="1400" dirty="0" err="1"/>
              <a:t>Dietrichson</a:t>
            </a:r>
            <a:r>
              <a:rPr lang="pl-PL" sz="1400" dirty="0"/>
              <a:t>, </a:t>
            </a:r>
            <a:r>
              <a:rPr lang="pl-PL" sz="1400" dirty="0" err="1"/>
              <a:t>Jens</a:t>
            </a:r>
            <a:r>
              <a:rPr lang="pl-PL" sz="1400" dirty="0"/>
              <a:t>, Ida </a:t>
            </a:r>
            <a:r>
              <a:rPr lang="pl-PL" sz="1400" dirty="0" err="1"/>
              <a:t>Lykke</a:t>
            </a:r>
            <a:r>
              <a:rPr lang="pl-PL" sz="1400" dirty="0"/>
              <a:t> Kristiansen, and </a:t>
            </a:r>
            <a:r>
              <a:rPr lang="pl-PL" sz="1400" dirty="0" err="1"/>
              <a:t>Bjørn</a:t>
            </a:r>
            <a:r>
              <a:rPr lang="pl-PL" sz="1400" dirty="0"/>
              <a:t> A. </a:t>
            </a:r>
            <a:r>
              <a:rPr lang="pl-PL" sz="1400" dirty="0" err="1"/>
              <a:t>Viinholt</a:t>
            </a:r>
            <a:r>
              <a:rPr lang="pl-PL" sz="1400" dirty="0"/>
              <a:t> (2020) "Universal </a:t>
            </a:r>
            <a:r>
              <a:rPr lang="pl-PL" sz="1400" dirty="0" err="1"/>
              <a:t>preschool</a:t>
            </a:r>
            <a:r>
              <a:rPr lang="pl-PL" sz="1400" dirty="0"/>
              <a:t> </a:t>
            </a:r>
            <a:r>
              <a:rPr lang="pl-PL" sz="1400" dirty="0" err="1"/>
              <a:t>programs</a:t>
            </a:r>
            <a:r>
              <a:rPr lang="pl-PL" sz="1400" dirty="0"/>
              <a:t> and </a:t>
            </a:r>
            <a:r>
              <a:rPr lang="pl-PL" sz="1400" dirty="0" err="1"/>
              <a:t>long</a:t>
            </a:r>
            <a:r>
              <a:rPr lang="pl-PL" sz="1400" dirty="0"/>
              <a:t>‐term </a:t>
            </a:r>
            <a:r>
              <a:rPr lang="pl-PL" sz="1400" dirty="0" err="1"/>
              <a:t>child</a:t>
            </a:r>
            <a:r>
              <a:rPr lang="pl-PL" sz="1400" dirty="0"/>
              <a:t> </a:t>
            </a:r>
            <a:r>
              <a:rPr lang="pl-PL" sz="1400" dirty="0" err="1"/>
              <a:t>outcomes</a:t>
            </a:r>
            <a:r>
              <a:rPr lang="pl-PL" sz="1400" dirty="0"/>
              <a:t>: A </a:t>
            </a:r>
            <a:r>
              <a:rPr lang="pl-PL" sz="1400" dirty="0" err="1"/>
              <a:t>systematic</a:t>
            </a:r>
            <a:r>
              <a:rPr lang="pl-PL" sz="1400" dirty="0"/>
              <a:t> </a:t>
            </a:r>
            <a:r>
              <a:rPr lang="pl-PL" sz="1400" dirty="0" err="1"/>
              <a:t>review</a:t>
            </a:r>
            <a:r>
              <a:rPr lang="pl-PL" sz="1400" dirty="0"/>
              <a:t>." </a:t>
            </a:r>
            <a:r>
              <a:rPr lang="pl-PL" sz="1400" i="1" dirty="0" err="1"/>
              <a:t>Journal</a:t>
            </a:r>
            <a:r>
              <a:rPr lang="pl-PL" sz="1400" i="1" dirty="0"/>
              <a:t> of </a:t>
            </a:r>
            <a:r>
              <a:rPr lang="pl-PL" sz="1400" i="1" dirty="0" err="1"/>
              <a:t>Economic</a:t>
            </a:r>
            <a:r>
              <a:rPr lang="pl-PL" sz="1400" i="1" dirty="0"/>
              <a:t> </a:t>
            </a:r>
            <a:r>
              <a:rPr lang="pl-PL" sz="1400" i="1" dirty="0" err="1"/>
              <a:t>Surveys</a:t>
            </a:r>
            <a:r>
              <a:rPr lang="pl-PL" sz="1400" dirty="0"/>
              <a:t> 34: 1007-1043; </a:t>
            </a:r>
            <a:r>
              <a:rPr lang="en-US" sz="1400" dirty="0"/>
              <a:t>Schmutz, R. (2024). Is universal early childhood education and care an equalizer? A systematic review and meta-analysis of evidence. </a:t>
            </a:r>
            <a:r>
              <a:rPr lang="en-US" sz="1400" i="1" dirty="0"/>
              <a:t>Research in Social Stratification and Mobility</a:t>
            </a:r>
            <a:r>
              <a:rPr lang="en-US" sz="1400" dirty="0"/>
              <a:t>, </a:t>
            </a:r>
            <a:r>
              <a:rPr lang="en-US" sz="1400" i="1" dirty="0"/>
              <a:t>89</a:t>
            </a:r>
            <a:r>
              <a:rPr lang="en-US" sz="1400" dirty="0"/>
              <a:t>, 100859.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40079167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E3289-0D91-0009-6613-68531A6D3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101"/>
            <a:ext cx="10515600" cy="1134421"/>
          </a:xfrm>
        </p:spPr>
        <p:txBody>
          <a:bodyPr/>
          <a:lstStyle/>
          <a:p>
            <a:r>
              <a:rPr lang="en-GB" noProof="0" dirty="0">
                <a:latin typeface="+mn-lt"/>
              </a:rPr>
              <a:t>Childcare </a:t>
            </a:r>
            <a:r>
              <a:rPr lang="hr-HR" noProof="0" dirty="0">
                <a:latin typeface="+mn-lt"/>
              </a:rPr>
              <a:t>&amp;</a:t>
            </a:r>
            <a:r>
              <a:rPr lang="en-GB" noProof="0" dirty="0">
                <a:latin typeface="+mn-lt"/>
              </a:rPr>
              <a:t> fertility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CD983C47-2E74-4E9E-8CAE-F3C9BBBF6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513" y="1276522"/>
            <a:ext cx="9213939" cy="3926746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E006975F-D380-486F-92A5-391B3832E915}"/>
              </a:ext>
            </a:extLst>
          </p:cNvPr>
          <p:cNvSpPr txBox="1"/>
          <p:nvPr/>
        </p:nvSpPr>
        <p:spPr>
          <a:xfrm>
            <a:off x="838199" y="5319868"/>
            <a:ext cx="10515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Source: </a:t>
            </a:r>
            <a:r>
              <a:rPr lang="en-US" sz="1400" dirty="0" err="1"/>
              <a:t>Bergsvik</a:t>
            </a:r>
            <a:r>
              <a:rPr lang="en-US" sz="1400" dirty="0"/>
              <a:t>, J., </a:t>
            </a:r>
            <a:r>
              <a:rPr lang="en-US" sz="1400" dirty="0" err="1"/>
              <a:t>Fauske</a:t>
            </a:r>
            <a:r>
              <a:rPr lang="en-US" sz="1400" dirty="0"/>
              <a:t>, A. and Hart, R.K. (2021), Can Policies Stall the Fertility Fall? A Systematic Review of the (Quasi-) Experimental Literature. Population and Development Review, 47: 913-964.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3999335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1953B4-D7A4-A435-0641-F7CF069D2B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5200" y="1891862"/>
            <a:ext cx="6786880" cy="1807779"/>
          </a:xfrm>
        </p:spPr>
        <p:txBody>
          <a:bodyPr>
            <a:normAutofit/>
          </a:bodyPr>
          <a:lstStyle/>
          <a:p>
            <a:r>
              <a:rPr lang="en-GB" sz="4400" dirty="0">
                <a:latin typeface="+mn-lt"/>
              </a:rPr>
              <a:t>Closing the childcare gap</a:t>
            </a:r>
            <a:br>
              <a:rPr lang="hr-HR" dirty="0"/>
            </a:br>
            <a:r>
              <a:rPr lang="en-GB" sz="2400" b="0" dirty="0">
                <a:latin typeface="+mn-lt"/>
              </a:rPr>
              <a:t>Ivana Dobrotić, University of Zagreb</a:t>
            </a:r>
            <a:br>
              <a:rPr lang="hr-HR" sz="2400" b="0" dirty="0">
                <a:latin typeface="+mn-lt"/>
              </a:rPr>
            </a:br>
            <a:r>
              <a:rPr lang="en-GB" sz="2400" b="0" dirty="0">
                <a:latin typeface="+mn-lt"/>
              </a:rPr>
              <a:t>Anna Matysiak, University of Warsaw </a:t>
            </a:r>
            <a:endParaRPr lang="en-GB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377448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E6B41-87FF-7A60-2A91-342BD25C2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810" y="107733"/>
            <a:ext cx="10515600" cy="1183976"/>
          </a:xfrm>
        </p:spPr>
        <p:txBody>
          <a:bodyPr/>
          <a:lstStyle/>
          <a:p>
            <a:r>
              <a:rPr lang="en-GB" noProof="0" dirty="0">
                <a:latin typeface="+mn-lt"/>
              </a:rPr>
              <a:t>How to close the childcare gap?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18875-034D-B947-82D7-B9E7D444A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0102"/>
            <a:ext cx="10709189" cy="4636693"/>
          </a:xfrm>
        </p:spPr>
        <p:txBody>
          <a:bodyPr/>
          <a:lstStyle/>
          <a:p>
            <a:pPr marL="0" indent="0">
              <a:buNone/>
            </a:pPr>
            <a:r>
              <a:rPr lang="en-GB" sz="2400" b="1" noProof="0" dirty="0"/>
              <a:t>A universal right to paid statutory parenting leaves</a:t>
            </a:r>
          </a:p>
          <a:p>
            <a:pPr marL="0" indent="0">
              <a:buNone/>
            </a:pPr>
            <a:r>
              <a:rPr lang="en-GB" sz="1600" i="1" noProof="0" dirty="0"/>
              <a:t>„It is emphasised that </a:t>
            </a:r>
            <a:r>
              <a:rPr lang="en-GB" sz="1600" b="1" i="1" noProof="0" dirty="0"/>
              <a:t>leave policy should be conceived from a wider perspective</a:t>
            </a:r>
            <a:r>
              <a:rPr lang="en-GB" sz="1600" i="1" noProof="0" dirty="0"/>
              <a:t>, not only as “employment policy – as job-protected entitlements to leaves from paid work for care work” (Doucet, 2021, 228), but </a:t>
            </a:r>
            <a:r>
              <a:rPr lang="en-GB" sz="1600" b="1" i="1" noProof="0" dirty="0"/>
              <a:t>as a right to care</a:t>
            </a:r>
            <a:r>
              <a:rPr lang="en-GB" sz="1600" i="1" noProof="0" dirty="0"/>
              <a:t>, providing time to care to all parents regardless of their position on, for example, the labour market or in the family.” (Dobrotić &amp; Iveković Martinis, 2023) 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GB" sz="2400" b="1" noProof="0" dirty="0"/>
              <a:t>All parents should be granted access to well-paid leave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GB" sz="2400" b="1" noProof="0" dirty="0"/>
              <a:t>All children should have a right to high-quality ECEC</a:t>
            </a:r>
            <a:r>
              <a:rPr lang="en-GB" sz="2400" noProof="0" dirty="0"/>
              <a:t>, with legal entitlement to ECEC being a crucial policy mechanism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GB" sz="2400" noProof="0" dirty="0"/>
              <a:t>Leave policy &amp; ECEC designs </a:t>
            </a:r>
            <a:r>
              <a:rPr lang="en-GB" sz="2400" b="1" noProof="0" dirty="0"/>
              <a:t>should recognise &amp; acknowledge the additional needs of some families</a:t>
            </a:r>
          </a:p>
          <a:p>
            <a:pPr marL="0" indent="0">
              <a:buNone/>
            </a:pPr>
            <a:endParaRPr lang="en-GB" sz="2000" i="1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025279-718A-C858-CBB9-4F6F88C9E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5525" y="4740571"/>
            <a:ext cx="1812324" cy="211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5602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10CE2-FF98-AA30-7577-D8F8605C1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6034"/>
            <a:ext cx="10515600" cy="1119430"/>
          </a:xfrm>
        </p:spPr>
        <p:txBody>
          <a:bodyPr/>
          <a:lstStyle/>
          <a:p>
            <a:r>
              <a:rPr lang="en-GB" noProof="0" dirty="0">
                <a:latin typeface="+mn-lt"/>
              </a:rPr>
              <a:t>Some questions for discussion?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281BA-C9BB-9B27-76FD-5F412B0F3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2889"/>
            <a:ext cx="10515600" cy="4574074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3200" noProof="0" dirty="0"/>
              <a:t>How is this </a:t>
            </a:r>
            <a:r>
              <a:rPr lang="en-GB" sz="3200" b="1" noProof="0" dirty="0"/>
              <a:t>relevant </a:t>
            </a:r>
            <a:r>
              <a:rPr lang="en-GB" sz="3200" noProof="0" dirty="0"/>
              <a:t>to your country or area of influence? </a:t>
            </a:r>
          </a:p>
          <a:p>
            <a:pPr lv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3200" b="1" noProof="0" dirty="0"/>
              <a:t>What can your country learn </a:t>
            </a:r>
            <a:r>
              <a:rPr lang="en-GB" sz="3200" noProof="0" dirty="0"/>
              <a:t>from these recommendations? Any others?  </a:t>
            </a:r>
          </a:p>
          <a:p>
            <a:pPr lv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3200" noProof="0" dirty="0"/>
              <a:t>What can you do to </a:t>
            </a:r>
            <a:r>
              <a:rPr lang="en-GB" sz="3200" b="1" noProof="0" dirty="0"/>
              <a:t>support the take-up of these recommendations</a:t>
            </a:r>
            <a:r>
              <a:rPr lang="en-GB" sz="3200" noProof="0" dirty="0"/>
              <a:t> in your sphere of influence? </a:t>
            </a:r>
          </a:p>
        </p:txBody>
      </p:sp>
    </p:spTree>
    <p:extLst>
      <p:ext uri="{BB962C8B-B14F-4D97-AF65-F5344CB8AC3E}">
        <p14:creationId xmlns:p14="http://schemas.microsoft.com/office/powerpoint/2010/main" val="6272571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841126-2862-97D7-EA92-7617530A7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7575" y="354990"/>
            <a:ext cx="3942831" cy="1325563"/>
          </a:xfrm>
        </p:spPr>
        <p:txBody>
          <a:bodyPr>
            <a:normAutofit/>
          </a:bodyPr>
          <a:lstStyle/>
          <a:p>
            <a:r>
              <a:rPr lang="en-GB" sz="6000" dirty="0"/>
              <a:t>Questions?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71898734-F316-F389-A1BC-5F64CA0F47C8}"/>
              </a:ext>
            </a:extLst>
          </p:cNvPr>
          <p:cNvSpPr txBox="1">
            <a:spLocks/>
          </p:cNvSpPr>
          <p:nvPr/>
        </p:nvSpPr>
        <p:spPr>
          <a:xfrm>
            <a:off x="1175541" y="2306029"/>
            <a:ext cx="3942831" cy="11229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000" dirty="0">
                <a:solidFill>
                  <a:schemeClr val="accent1">
                    <a:lumMod val="20000"/>
                    <a:lumOff val="8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ivana.dobrotic@pravo.hr</a:t>
            </a:r>
            <a:endParaRPr lang="hr-HR" sz="2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hr-HR" sz="2000" dirty="0"/>
              <a:t>Ivana Dobrotić</a:t>
            </a:r>
            <a:endParaRPr lang="en-GB" sz="2000" dirty="0"/>
          </a:p>
          <a:p>
            <a:r>
              <a:rPr lang="hr-HR" sz="2000" dirty="0"/>
              <a:t>University of Zagreb</a:t>
            </a:r>
            <a:r>
              <a:rPr lang="en-GB" sz="2000" dirty="0"/>
              <a:t>, </a:t>
            </a:r>
            <a:r>
              <a:rPr lang="hr-HR" sz="2000" dirty="0"/>
              <a:t>Croatia</a:t>
            </a:r>
            <a:endParaRPr lang="en-GB" sz="20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AE97228-A61F-AF1A-0F7A-67962B2F88E0}"/>
              </a:ext>
            </a:extLst>
          </p:cNvPr>
          <p:cNvSpPr txBox="1"/>
          <p:nvPr/>
        </p:nvSpPr>
        <p:spPr>
          <a:xfrm>
            <a:off x="2315685" y="1492037"/>
            <a:ext cx="16625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 dirty="0">
                <a:solidFill>
                  <a:schemeClr val="bg1"/>
                </a:solidFill>
              </a:rPr>
              <a:t>Contact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678FB5A2-B5A2-1361-5A59-7FD4E9F05A5B}"/>
              </a:ext>
            </a:extLst>
          </p:cNvPr>
          <p:cNvSpPr txBox="1">
            <a:spLocks/>
          </p:cNvSpPr>
          <p:nvPr/>
        </p:nvSpPr>
        <p:spPr>
          <a:xfrm>
            <a:off x="1175540" y="3627439"/>
            <a:ext cx="3942831" cy="11229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annamatysiak@uw.edu.pl </a:t>
            </a:r>
            <a:endParaRPr lang="hr-HR" sz="2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en-GB" sz="2000" dirty="0"/>
              <a:t>Anna Matysiak</a:t>
            </a:r>
          </a:p>
          <a:p>
            <a:r>
              <a:rPr lang="en-GB" sz="2000" dirty="0"/>
              <a:t>University of Warsaw, </a:t>
            </a:r>
            <a:r>
              <a:rPr lang="hr-HR" sz="2000" dirty="0" err="1"/>
              <a:t>Poland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9773944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BEBDB8-309B-087F-A4CF-5CD27C2A91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673" y="637985"/>
            <a:ext cx="11437752" cy="32703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A7FC50-C5A2-6467-2555-327C0EDB0E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2619" y="4247380"/>
            <a:ext cx="1986421" cy="24586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B132A5-5E99-E5F2-11E1-B2815BEB8560}"/>
              </a:ext>
            </a:extLst>
          </p:cNvPr>
          <p:cNvSpPr txBox="1"/>
          <p:nvPr/>
        </p:nvSpPr>
        <p:spPr>
          <a:xfrm>
            <a:off x="556673" y="4078103"/>
            <a:ext cx="52700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65576"/>
                </a:solidFill>
              </a:rPr>
              <a:t>Source: </a:t>
            </a:r>
            <a:r>
              <a:rPr lang="hr-HR" sz="1600" dirty="0">
                <a:solidFill>
                  <a:srgbClr val="065576"/>
                </a:solidFill>
              </a:rPr>
              <a:t>Dobrotić &amp; Iveković Martinis (2023)</a:t>
            </a:r>
            <a:endParaRPr lang="en-GB" sz="1600" dirty="0">
              <a:solidFill>
                <a:srgbClr val="0655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1602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D4BF68-F227-A9CD-6B53-16E44299CC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904" y="325404"/>
            <a:ext cx="11425786" cy="41420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0D2ED4-963C-EFF4-28D1-F10D6CD274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4852" y="4600113"/>
            <a:ext cx="1824188" cy="22578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0B44CC-873A-1B34-B935-51E98E7A46FB}"/>
              </a:ext>
            </a:extLst>
          </p:cNvPr>
          <p:cNvSpPr txBox="1"/>
          <p:nvPr/>
        </p:nvSpPr>
        <p:spPr>
          <a:xfrm>
            <a:off x="656327" y="4600113"/>
            <a:ext cx="52700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65576"/>
                </a:solidFill>
              </a:rPr>
              <a:t>Source: </a:t>
            </a:r>
            <a:r>
              <a:rPr lang="hr-HR" sz="1600" dirty="0">
                <a:solidFill>
                  <a:srgbClr val="065576"/>
                </a:solidFill>
              </a:rPr>
              <a:t>Dobrotić &amp; Iveković Martinis (2023)</a:t>
            </a:r>
            <a:endParaRPr lang="en-GB" sz="1600" dirty="0">
              <a:solidFill>
                <a:srgbClr val="0655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0631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380DB66-70A4-B5F3-827B-796F00A8B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655" y="589665"/>
            <a:ext cx="10455546" cy="525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227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BAB9D-4CC4-E353-B9C7-38CBA2E2B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035" y="91654"/>
            <a:ext cx="10600765" cy="1102445"/>
          </a:xfrm>
        </p:spPr>
        <p:txBody>
          <a:bodyPr/>
          <a:lstStyle/>
          <a:p>
            <a:r>
              <a:rPr lang="en-GB" dirty="0">
                <a:latin typeface="+mn-lt"/>
              </a:rPr>
              <a:t>Childcare gap?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73203-B93A-6314-96F6-8BE9F6918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8856"/>
            <a:ext cx="10887635" cy="4527981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b="1" noProof="0" dirty="0"/>
              <a:t>The disjuncture </a:t>
            </a:r>
            <a:r>
              <a:rPr lang="en-GB" noProof="0" dirty="0"/>
              <a:t>between the end of paid leave &amp; access to affordable, high-quality childcare</a:t>
            </a:r>
          </a:p>
          <a:p>
            <a:pPr marL="534988">
              <a:lnSpc>
                <a:spcPct val="120000"/>
              </a:lnSpc>
              <a:spcBef>
                <a:spcPts val="600"/>
              </a:spcBef>
            </a:pPr>
            <a:r>
              <a:rPr lang="en-GB" sz="2400" noProof="0" dirty="0"/>
              <a:t>‘A policy coordination failure’ (OECD, 2007, 2010; </a:t>
            </a:r>
            <a:r>
              <a:rPr lang="en-GB" sz="2400" noProof="0" dirty="0" err="1"/>
              <a:t>Eurofound</a:t>
            </a:r>
            <a:r>
              <a:rPr lang="en-GB" sz="2400" noProof="0" dirty="0"/>
              <a:t>, 2010)</a:t>
            </a:r>
          </a:p>
          <a:p>
            <a:pPr marL="534988">
              <a:lnSpc>
                <a:spcPct val="120000"/>
              </a:lnSpc>
              <a:spcBef>
                <a:spcPts val="600"/>
              </a:spcBef>
            </a:pPr>
            <a:r>
              <a:rPr lang="en-GB" sz="2400" b="1" noProof="0" dirty="0"/>
              <a:t>A lack of complementarity &amp; weak integration </a:t>
            </a:r>
            <a:r>
              <a:rPr lang="en-GB" sz="2400" noProof="0" dirty="0"/>
              <a:t>between parenting leaves &amp; ECEC</a:t>
            </a:r>
          </a:p>
          <a:p>
            <a:pPr marL="0" indent="0">
              <a:lnSpc>
                <a:spcPct val="120000"/>
              </a:lnSpc>
              <a:spcBef>
                <a:spcPts val="1800"/>
              </a:spcBef>
              <a:spcAft>
                <a:spcPts val="600"/>
              </a:spcAft>
              <a:buNone/>
            </a:pPr>
            <a:r>
              <a:rPr lang="en-GB" noProof="0" dirty="0"/>
              <a:t>Typically measured as a vacuum between </a:t>
            </a:r>
            <a:r>
              <a:rPr lang="en-GB" b="1" noProof="0" dirty="0"/>
              <a:t>the end of (well-paid) parenting leaves &amp; the start of a legal entitlement to ECEC </a:t>
            </a:r>
            <a:r>
              <a:rPr lang="en-GB" sz="2400" noProof="0" dirty="0"/>
              <a:t>(Moss, 2011; Dobrotić, 2022)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noProof="0" dirty="0"/>
              <a:t>Well-paid leave? Legal entitlement to ECEC?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noProof="0" dirty="0"/>
              <a:t>Allows to understand the context in which families make decisions &amp; the extent to which families are forced to make </a:t>
            </a:r>
            <a:r>
              <a:rPr lang="en-GB" b="1" noProof="0" dirty="0"/>
              <a:t>trade-offs between work and care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60478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2312E6-74FF-426C-A10F-4EE07EB1F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572" y="491891"/>
            <a:ext cx="10790855" cy="504487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9A71AA6-2E73-266E-27E6-199D93696B2D}"/>
              </a:ext>
            </a:extLst>
          </p:cNvPr>
          <p:cNvSpPr/>
          <p:nvPr/>
        </p:nvSpPr>
        <p:spPr>
          <a:xfrm>
            <a:off x="10026502" y="1321232"/>
            <a:ext cx="1180214" cy="2506489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94E733-6506-A60E-EED0-BD1653E67A4F}"/>
              </a:ext>
            </a:extLst>
          </p:cNvPr>
          <p:cNvSpPr txBox="1"/>
          <p:nvPr/>
        </p:nvSpPr>
        <p:spPr>
          <a:xfrm>
            <a:off x="700572" y="5640946"/>
            <a:ext cx="52700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65576"/>
                </a:solidFill>
              </a:rPr>
              <a:t>Source: Daly, Dobrotić &amp; León (forthcoming)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1FC4196-95C1-40F9-8F53-106F20F0F98D}"/>
              </a:ext>
            </a:extLst>
          </p:cNvPr>
          <p:cNvSpPr/>
          <p:nvPr/>
        </p:nvSpPr>
        <p:spPr>
          <a:xfrm>
            <a:off x="3984579" y="1423220"/>
            <a:ext cx="1383834" cy="2404501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E22B5CA-93FA-B1DB-1998-61EB52247FAE}"/>
              </a:ext>
            </a:extLst>
          </p:cNvPr>
          <p:cNvSpPr/>
          <p:nvPr/>
        </p:nvSpPr>
        <p:spPr>
          <a:xfrm>
            <a:off x="6823589" y="1423220"/>
            <a:ext cx="1383834" cy="2352882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584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BB27B-EAEE-217E-D184-2F96590A2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81311"/>
            <a:ext cx="10636405" cy="1021224"/>
          </a:xfrm>
        </p:spPr>
        <p:txBody>
          <a:bodyPr>
            <a:normAutofit fontScale="90000"/>
          </a:bodyPr>
          <a:lstStyle/>
          <a:p>
            <a:r>
              <a:rPr lang="en-GB" noProof="0" dirty="0">
                <a:latin typeface="+mn-lt"/>
              </a:rPr>
              <a:t>Policy mechanisms producing the childcare gap?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40505-4A4E-4F8A-CF43-90D23F69C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2751"/>
            <a:ext cx="10515600" cy="479421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hr-HR" sz="2600" b="1" noProof="0" dirty="0"/>
              <a:t>(1) </a:t>
            </a:r>
            <a:r>
              <a:rPr lang="en-GB" sz="2600" b="1" noProof="0" dirty="0"/>
              <a:t>Parenting leaves design faced with many exclusions: </a:t>
            </a:r>
            <a:r>
              <a:rPr lang="en-GB" sz="2400" noProof="0" dirty="0"/>
              <a:t>various inequalities in statutory leave entitlements</a:t>
            </a:r>
            <a:r>
              <a:rPr lang="hr-HR" sz="2400" noProof="0" dirty="0"/>
              <a:t>/</a:t>
            </a:r>
            <a:r>
              <a:rPr lang="en-GB" sz="2400" noProof="0" dirty="0"/>
              <a:t>systematic exclusion of some parents</a:t>
            </a:r>
          </a:p>
          <a:p>
            <a:pPr marL="5349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200" noProof="0" dirty="0"/>
              <a:t>Normative ideas about the ‘ideal’ caregiver &amp; poor accommodation of policies to </a:t>
            </a:r>
            <a:r>
              <a:rPr lang="hr-HR" sz="2200" noProof="0" dirty="0" err="1"/>
              <a:t>the</a:t>
            </a:r>
            <a:r>
              <a:rPr lang="hr-HR" sz="2200" noProof="0" dirty="0"/>
              <a:t> </a:t>
            </a:r>
            <a:r>
              <a:rPr lang="en-GB" sz="2200" noProof="0" dirty="0"/>
              <a:t>lived experiences of diverse parents</a:t>
            </a:r>
            <a:r>
              <a:rPr lang="hr-HR" sz="2200" noProof="0" dirty="0"/>
              <a:t>’ </a:t>
            </a:r>
            <a:r>
              <a:rPr lang="hr-HR" sz="2200" noProof="0" dirty="0" err="1"/>
              <a:t>situations</a:t>
            </a:r>
            <a:endParaRPr lang="en-GB" sz="2200" noProof="0" dirty="0"/>
          </a:p>
          <a:p>
            <a:pPr marL="5349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200" noProof="0" dirty="0"/>
              <a:t>Leave eligibility is shaped by a complex interplay of factors such as </a:t>
            </a:r>
            <a:r>
              <a:rPr lang="en-GB" sz="2200" b="1" noProof="0" dirty="0"/>
              <a:t>employment status </a:t>
            </a:r>
            <a:r>
              <a:rPr lang="en-GB" sz="2000" noProof="0" dirty="0"/>
              <a:t>(e.g. employee/self-employed/marginally employed), </a:t>
            </a:r>
            <a:r>
              <a:rPr lang="en-GB" sz="2200" b="1" noProof="0" dirty="0"/>
              <a:t>employment characteristics </a:t>
            </a:r>
            <a:r>
              <a:rPr lang="en-GB" sz="2000" noProof="0" dirty="0"/>
              <a:t>(e.g. contribution histories, employment sector, earnings/hours accumulated), </a:t>
            </a:r>
            <a:r>
              <a:rPr lang="en-GB" sz="2200" noProof="0" dirty="0"/>
              <a:t>legal residency or </a:t>
            </a:r>
            <a:r>
              <a:rPr lang="en-GB" sz="2200" b="1" noProof="0" dirty="0"/>
              <a:t>citizenship</a:t>
            </a:r>
            <a:r>
              <a:rPr lang="en-GB" sz="2200" noProof="0" dirty="0"/>
              <a:t>, </a:t>
            </a:r>
            <a:r>
              <a:rPr lang="en-GB" sz="2200" b="1" noProof="0" dirty="0"/>
              <a:t>family situation </a:t>
            </a:r>
            <a:r>
              <a:rPr lang="en-GB" sz="2200" noProof="0" dirty="0"/>
              <a:t>or </a:t>
            </a:r>
            <a:r>
              <a:rPr lang="en-GB" sz="2200" b="1" noProof="0" dirty="0"/>
              <a:t>sexual orientation </a:t>
            </a:r>
            <a:r>
              <a:rPr lang="en-GB" sz="1800" noProof="0" dirty="0"/>
              <a:t>(cf. Dobrotić &amp; Blum, 2019; Kaufmann et al., 2022; Dobrotić &amp; Iveković Martinis, 2023) </a:t>
            </a:r>
          </a:p>
          <a:p>
            <a:pPr marL="5349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200" b="1" noProof="0" dirty="0"/>
              <a:t>A weak recognition of family diversity </a:t>
            </a:r>
            <a:r>
              <a:rPr lang="en-GB" sz="2200" noProof="0" dirty="0"/>
              <a:t>within the leave design (e.g. lone parents, parents faced with disabilities/chronic illness, ‘larger’ families; </a:t>
            </a:r>
            <a:r>
              <a:rPr lang="en-GB" sz="1800" noProof="0" dirty="0"/>
              <a:t>Dobrotić &amp; Iveković Martinis, 2023)</a:t>
            </a:r>
            <a:endParaRPr lang="en-GB" sz="2200" noProof="0" dirty="0"/>
          </a:p>
        </p:txBody>
      </p:sp>
    </p:spTree>
    <p:extLst>
      <p:ext uri="{BB962C8B-B14F-4D97-AF65-F5344CB8AC3E}">
        <p14:creationId xmlns:p14="http://schemas.microsoft.com/office/powerpoint/2010/main" val="4182957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DA2C91-8DED-749B-D29A-C673BF4BD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958" y="681737"/>
            <a:ext cx="11507908" cy="32855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64C502-9E7C-D2A1-E738-93C770BCC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2619" y="4247380"/>
            <a:ext cx="1986421" cy="24586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3F54F90-E676-C2AE-3597-75E74B2CC3C2}"/>
              </a:ext>
            </a:extLst>
          </p:cNvPr>
          <p:cNvSpPr txBox="1"/>
          <p:nvPr/>
        </p:nvSpPr>
        <p:spPr>
          <a:xfrm>
            <a:off x="597333" y="4357837"/>
            <a:ext cx="52700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65576"/>
                </a:solidFill>
              </a:rPr>
              <a:t>Source: </a:t>
            </a:r>
            <a:r>
              <a:rPr lang="hr-HR" sz="1600" dirty="0">
                <a:solidFill>
                  <a:srgbClr val="065576"/>
                </a:solidFill>
              </a:rPr>
              <a:t>Dobrotić &amp; Iveković Martinis (2023)</a:t>
            </a:r>
            <a:endParaRPr lang="en-GB" sz="1600" dirty="0">
              <a:solidFill>
                <a:srgbClr val="065576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5883257-C80D-4980-BFC0-608DCD150E0E}"/>
              </a:ext>
            </a:extLst>
          </p:cNvPr>
          <p:cNvSpPr/>
          <p:nvPr/>
        </p:nvSpPr>
        <p:spPr>
          <a:xfrm>
            <a:off x="7017835" y="1759974"/>
            <a:ext cx="1487072" cy="22614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0265A43-2529-2DF6-664D-0BA7DDF87C12}"/>
              </a:ext>
            </a:extLst>
          </p:cNvPr>
          <p:cNvSpPr/>
          <p:nvPr/>
        </p:nvSpPr>
        <p:spPr>
          <a:xfrm>
            <a:off x="4227871" y="1986116"/>
            <a:ext cx="609600" cy="904568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FF1F263-BD07-FB27-CE33-54775F9DF143}"/>
              </a:ext>
            </a:extLst>
          </p:cNvPr>
          <p:cNvSpPr/>
          <p:nvPr/>
        </p:nvSpPr>
        <p:spPr>
          <a:xfrm>
            <a:off x="5958348" y="1986116"/>
            <a:ext cx="452284" cy="904568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5DD9A63-9E43-41D4-CFB3-C3EA11B514DC}"/>
              </a:ext>
            </a:extLst>
          </p:cNvPr>
          <p:cNvSpPr/>
          <p:nvPr/>
        </p:nvSpPr>
        <p:spPr>
          <a:xfrm>
            <a:off x="2200023" y="1759973"/>
            <a:ext cx="1487072" cy="707923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8F339AF-DF5D-0397-A372-03B1EFCD8FDC}"/>
              </a:ext>
            </a:extLst>
          </p:cNvPr>
          <p:cNvSpPr/>
          <p:nvPr/>
        </p:nvSpPr>
        <p:spPr>
          <a:xfrm>
            <a:off x="9183329" y="2228493"/>
            <a:ext cx="540774" cy="662191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3A065E4-F636-BD8C-D68F-BB13F9DC9EA3}"/>
              </a:ext>
            </a:extLst>
          </p:cNvPr>
          <p:cNvSpPr/>
          <p:nvPr/>
        </p:nvSpPr>
        <p:spPr>
          <a:xfrm>
            <a:off x="10318697" y="2241754"/>
            <a:ext cx="1487072" cy="22614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18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EA5A8B6-C672-5182-C2EA-8A5F1F0FE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450" y="851928"/>
            <a:ext cx="10287892" cy="23319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EC5962-D7CD-EA32-EC5A-F4720D5B67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451" y="3183850"/>
            <a:ext cx="10143099" cy="20423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2FA8AA-D750-FA36-2544-7A04E170BE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795" y="257516"/>
            <a:ext cx="10181202" cy="59441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336AC35-1E94-69F0-6ED9-6CF56FEE1853}"/>
              </a:ext>
            </a:extLst>
          </p:cNvPr>
          <p:cNvSpPr txBox="1"/>
          <p:nvPr/>
        </p:nvSpPr>
        <p:spPr>
          <a:xfrm>
            <a:off x="1024450" y="5346495"/>
            <a:ext cx="5143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65576"/>
                </a:solidFill>
              </a:rPr>
              <a:t>Source: </a:t>
            </a:r>
            <a:r>
              <a:rPr lang="hr-HR" sz="1600" dirty="0">
                <a:solidFill>
                  <a:srgbClr val="065576"/>
                </a:solidFill>
              </a:rPr>
              <a:t>Dobrotić &amp; Iveković Martinis (2023)</a:t>
            </a:r>
            <a:endParaRPr lang="en-GB" sz="1600" dirty="0">
              <a:solidFill>
                <a:srgbClr val="065576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E7A3FF1-35C2-6CD9-78ED-37163220390B}"/>
              </a:ext>
            </a:extLst>
          </p:cNvPr>
          <p:cNvSpPr/>
          <p:nvPr/>
        </p:nvSpPr>
        <p:spPr>
          <a:xfrm>
            <a:off x="1077795" y="1410564"/>
            <a:ext cx="10234547" cy="52268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06E50CD-AE48-510E-2F69-DAC21E3DC540}"/>
              </a:ext>
            </a:extLst>
          </p:cNvPr>
          <p:cNvSpPr/>
          <p:nvPr/>
        </p:nvSpPr>
        <p:spPr>
          <a:xfrm>
            <a:off x="1024450" y="4542868"/>
            <a:ext cx="10234547" cy="412590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85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38ECD-B51C-27FF-EB49-286512E1C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7234"/>
            <a:ext cx="10515600" cy="1325563"/>
          </a:xfrm>
        </p:spPr>
        <p:txBody>
          <a:bodyPr/>
          <a:lstStyle/>
          <a:p>
            <a:r>
              <a:rPr lang="hr-HR" dirty="0">
                <a:latin typeface="+mn-lt"/>
              </a:rPr>
              <a:t>…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E4D8E-FE4C-62EB-8125-779ABF475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2683"/>
            <a:ext cx="10515600" cy="4351338"/>
          </a:xfrm>
        </p:spPr>
        <p:txBody>
          <a:bodyPr/>
          <a:lstStyle/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GB" sz="3200" b="1" noProof="0" dirty="0"/>
              <a:t>(2) Absence of well-paid leaves </a:t>
            </a:r>
            <a:r>
              <a:rPr lang="en-GB" noProof="0" dirty="0"/>
              <a:t>(e.g. low replacement rates, ceilings, flat-rate payments for parental leave, unpaid leaves)</a:t>
            </a:r>
          </a:p>
        </p:txBody>
      </p:sp>
    </p:spTree>
    <p:extLst>
      <p:ext uri="{BB962C8B-B14F-4D97-AF65-F5344CB8AC3E}">
        <p14:creationId xmlns:p14="http://schemas.microsoft.com/office/powerpoint/2010/main" val="1282903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B3F6CC-56BA-9A66-CFF4-B140D40B2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404" y="340299"/>
            <a:ext cx="11117439" cy="551409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6D0C21E-CD38-1151-7F6D-B03ACEB9205D}"/>
              </a:ext>
            </a:extLst>
          </p:cNvPr>
          <p:cNvSpPr/>
          <p:nvPr/>
        </p:nvSpPr>
        <p:spPr>
          <a:xfrm>
            <a:off x="3962400" y="1714500"/>
            <a:ext cx="914400" cy="236220"/>
          </a:xfrm>
          <a:prstGeom prst="roundRect">
            <a:avLst/>
          </a:prstGeom>
          <a:solidFill>
            <a:srgbClr val="FFFF00">
              <a:alpha val="16000"/>
            </a:srgbClr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60FF0B3-905F-EC3A-3480-EA51F016E138}"/>
              </a:ext>
            </a:extLst>
          </p:cNvPr>
          <p:cNvSpPr/>
          <p:nvPr/>
        </p:nvSpPr>
        <p:spPr>
          <a:xfrm>
            <a:off x="3962400" y="2461260"/>
            <a:ext cx="861060" cy="236220"/>
          </a:xfrm>
          <a:prstGeom prst="roundRect">
            <a:avLst/>
          </a:prstGeom>
          <a:solidFill>
            <a:srgbClr val="FFFF00">
              <a:alpha val="16000"/>
            </a:srgbClr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B487F74-078B-FE1F-9EBD-EAF842436605}"/>
              </a:ext>
            </a:extLst>
          </p:cNvPr>
          <p:cNvSpPr/>
          <p:nvPr/>
        </p:nvSpPr>
        <p:spPr>
          <a:xfrm>
            <a:off x="3962400" y="2971800"/>
            <a:ext cx="914400" cy="236220"/>
          </a:xfrm>
          <a:prstGeom prst="roundRect">
            <a:avLst/>
          </a:prstGeom>
          <a:solidFill>
            <a:srgbClr val="FFFF00">
              <a:alpha val="16000"/>
            </a:srgbClr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B1E39A1-E686-68AA-F80C-2B1175A135E4}"/>
              </a:ext>
            </a:extLst>
          </p:cNvPr>
          <p:cNvSpPr/>
          <p:nvPr/>
        </p:nvSpPr>
        <p:spPr>
          <a:xfrm>
            <a:off x="7148396" y="1714500"/>
            <a:ext cx="861060" cy="236220"/>
          </a:xfrm>
          <a:prstGeom prst="roundRect">
            <a:avLst/>
          </a:prstGeom>
          <a:solidFill>
            <a:srgbClr val="FFFF00">
              <a:alpha val="16000"/>
            </a:srgbClr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B2EC356-5034-915A-A1DF-485E9CFC8000}"/>
              </a:ext>
            </a:extLst>
          </p:cNvPr>
          <p:cNvSpPr/>
          <p:nvPr/>
        </p:nvSpPr>
        <p:spPr>
          <a:xfrm>
            <a:off x="7208520" y="2476500"/>
            <a:ext cx="861060" cy="236220"/>
          </a:xfrm>
          <a:prstGeom prst="roundRect">
            <a:avLst/>
          </a:prstGeom>
          <a:solidFill>
            <a:srgbClr val="FFFF00">
              <a:alpha val="16000"/>
            </a:srgbClr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3C0669E-BB1E-E6C8-288D-768C184F65F6}"/>
              </a:ext>
            </a:extLst>
          </p:cNvPr>
          <p:cNvSpPr/>
          <p:nvPr/>
        </p:nvSpPr>
        <p:spPr>
          <a:xfrm>
            <a:off x="7201736" y="2964180"/>
            <a:ext cx="861060" cy="236220"/>
          </a:xfrm>
          <a:prstGeom prst="roundRect">
            <a:avLst/>
          </a:prstGeom>
          <a:solidFill>
            <a:srgbClr val="FFFF00">
              <a:alpha val="16000"/>
            </a:srgbClr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8366B0C-B9B2-6388-C021-A500939D0DCE}"/>
              </a:ext>
            </a:extLst>
          </p:cNvPr>
          <p:cNvSpPr/>
          <p:nvPr/>
        </p:nvSpPr>
        <p:spPr>
          <a:xfrm>
            <a:off x="8747760" y="2712720"/>
            <a:ext cx="388620" cy="259080"/>
          </a:xfrm>
          <a:prstGeom prst="roundRect">
            <a:avLst/>
          </a:prstGeom>
          <a:solidFill>
            <a:srgbClr val="FFFF00">
              <a:alpha val="16000"/>
            </a:srgbClr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74965AD-7793-66E2-8928-ACFA080E2D2B}"/>
              </a:ext>
            </a:extLst>
          </p:cNvPr>
          <p:cNvSpPr/>
          <p:nvPr/>
        </p:nvSpPr>
        <p:spPr>
          <a:xfrm>
            <a:off x="7201736" y="2221230"/>
            <a:ext cx="861060" cy="236220"/>
          </a:xfrm>
          <a:prstGeom prst="roundRect">
            <a:avLst/>
          </a:prstGeom>
          <a:solidFill>
            <a:srgbClr val="00B0F0">
              <a:alpha val="16000"/>
            </a:srgbClr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9839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rEUsilience colo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65576"/>
      </a:accent1>
      <a:accent2>
        <a:srgbClr val="09719D"/>
      </a:accent2>
      <a:accent3>
        <a:srgbClr val="3AAA34"/>
      </a:accent3>
      <a:accent4>
        <a:srgbClr val="FFC000"/>
      </a:accent4>
      <a:accent5>
        <a:srgbClr val="EA5B0C"/>
      </a:accent5>
      <a:accent6>
        <a:srgbClr val="BE1622"/>
      </a:accent6>
      <a:hlink>
        <a:srgbClr val="09719D"/>
      </a:hlink>
      <a:folHlink>
        <a:srgbClr val="06557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D53CD0C3-B8C8-4130-B54C-12F981B2E237}" vid="{4DA8A9A7-1696-424E-920E-65AA1337BB1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200e469-5b7b-4b9b-85b9-962f9698d994" xsi:nil="true"/>
    <lcf76f155ced4ddcb4097134ff3c332f xmlns="461d6b92-a401-45b5-8184-99016de358d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58F7979E00BA48AE1122FC0FE048E5" ma:contentTypeVersion="14" ma:contentTypeDescription="Crée un document." ma:contentTypeScope="" ma:versionID="e7ebd999c8425d65cffe783d83efdebe">
  <xsd:schema xmlns:xsd="http://www.w3.org/2001/XMLSchema" xmlns:xs="http://www.w3.org/2001/XMLSchema" xmlns:p="http://schemas.microsoft.com/office/2006/metadata/properties" xmlns:ns2="461d6b92-a401-45b5-8184-99016de358d1" xmlns:ns3="5200e469-5b7b-4b9b-85b9-962f9698d994" targetNamespace="http://schemas.microsoft.com/office/2006/metadata/properties" ma:root="true" ma:fieldsID="ee938bceac136f83787ef21716ad7aae" ns2:_="" ns3:_="">
    <xsd:import namespace="461d6b92-a401-45b5-8184-99016de358d1"/>
    <xsd:import namespace="5200e469-5b7b-4b9b-85b9-962f9698d9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1d6b92-a401-45b5-8184-99016de358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Balises d’images" ma:readOnly="false" ma:fieldId="{5cf76f15-5ced-4ddc-b409-7134ff3c332f}" ma:taxonomyMulti="true" ma:sspId="444da484-3d94-41e9-bcfe-1d6e31fc83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00e469-5b7b-4b9b-85b9-962f9698d994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abd49e1a-2cad-4938-946d-b872ae929c6d}" ma:internalName="TaxCatchAll" ma:showField="CatchAllData" ma:web="5200e469-5b7b-4b9b-85b9-962f9698d9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289A3F6-5F8A-44FC-BBF4-4206B852B81B}">
  <ds:schemaRefs>
    <ds:schemaRef ds:uri="5200e469-5b7b-4b9b-85b9-962f9698d994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purl.org/dc/elements/1.1/"/>
    <ds:schemaRef ds:uri="http://schemas.openxmlformats.org/package/2006/metadata/core-properties"/>
    <ds:schemaRef ds:uri="461d6b92-a401-45b5-8184-99016de358d1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D9A1096-E433-42B4-864F-6513744233E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22AD69-B019-4CE2-921E-4C7F3A63D4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1d6b92-a401-45b5-8184-99016de358d1"/>
    <ds:schemaRef ds:uri="5200e469-5b7b-4b9b-85b9-962f9698d9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rEUsilience_Final_Conference_Template</Template>
  <TotalTime>2900</TotalTime>
  <Words>1378</Words>
  <Application>Microsoft Office PowerPoint</Application>
  <PresentationFormat>Widescreen</PresentationFormat>
  <Paragraphs>99</Paragraphs>
  <Slides>25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Aptos</vt:lpstr>
      <vt:lpstr>Arial</vt:lpstr>
      <vt:lpstr>Calibri</vt:lpstr>
      <vt:lpstr>Calibri Light</vt:lpstr>
      <vt:lpstr>Open Sans</vt:lpstr>
      <vt:lpstr>Times New Roman</vt:lpstr>
      <vt:lpstr>Tema de Office</vt:lpstr>
      <vt:lpstr> The State of Family Resilience in Europe Today: new evidence to support policy reform</vt:lpstr>
      <vt:lpstr>Closing the childcare gap Ivana Dobrotić, University of Zagreb Anna Matysiak, University of Warsaw </vt:lpstr>
      <vt:lpstr>Childcare gap? </vt:lpstr>
      <vt:lpstr>PowerPoint Presentation</vt:lpstr>
      <vt:lpstr>Policy mechanisms producing the childcare gap? </vt:lpstr>
      <vt:lpstr>PowerPoint Presentation</vt:lpstr>
      <vt:lpstr>PowerPoint Presentation</vt:lpstr>
      <vt:lpstr>…</vt:lpstr>
      <vt:lpstr>PowerPoint Presentation</vt:lpstr>
      <vt:lpstr>Policy mechanisms producing the childcare gap? </vt:lpstr>
      <vt:lpstr>PowerPoint Presentation</vt:lpstr>
      <vt:lpstr>PowerPoint Presentation</vt:lpstr>
      <vt:lpstr>Some consequences of the childcare gap</vt:lpstr>
      <vt:lpstr>ECEC &amp; mothers’ labour supply</vt:lpstr>
      <vt:lpstr>ECEC availability &amp; mothers’ entry to employment</vt:lpstr>
      <vt:lpstr>ECEC &amp; gender inequality in earnings</vt:lpstr>
      <vt:lpstr>ECEC &amp; poverty</vt:lpstr>
      <vt:lpstr>ECEC &amp; child outcomes</vt:lpstr>
      <vt:lpstr>Childcare &amp; fertility</vt:lpstr>
      <vt:lpstr>How to close the childcare gap?</vt:lpstr>
      <vt:lpstr>Some questions for discussion? </vt:lpstr>
      <vt:lpstr>Questions?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State of Family Resilience in Europe Today: new evidence to support policy reform</dc:title>
  <dc:creator>Roosmarie Verberckmoes</dc:creator>
  <cp:lastModifiedBy>Roosmarie Verberckmoes</cp:lastModifiedBy>
  <cp:revision>13</cp:revision>
  <dcterms:created xsi:type="dcterms:W3CDTF">2025-06-05T08:35:25Z</dcterms:created>
  <dcterms:modified xsi:type="dcterms:W3CDTF">2025-06-25T09:06:09Z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0x0101005058F7979E00BA48AE1122FC0FE048E5</vt:lpwstr>
  </property>
  <property fmtid="{D5CDD505-2E9C-101B-9397-08002B2CF9AE}" pid="3" name="MediaServiceImageTags">
    <vt:lpwstr/>
  </property>
</Properties>
</file>