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3" r:id="rId6"/>
    <p:sldId id="285" r:id="rId7"/>
    <p:sldId id="286" r:id="rId8"/>
    <p:sldId id="287" r:id="rId9"/>
    <p:sldId id="267" r:id="rId10"/>
    <p:sldId id="268" r:id="rId11"/>
    <p:sldId id="262" r:id="rId12"/>
    <p:sldId id="264" r:id="rId13"/>
    <p:sldId id="281" r:id="rId14"/>
    <p:sldId id="282" r:id="rId15"/>
    <p:sldId id="284" r:id="rId16"/>
    <p:sldId id="275" r:id="rId17"/>
    <p:sldId id="277" r:id="rId18"/>
    <p:sldId id="279" r:id="rId19"/>
    <p:sldId id="278" r:id="rId20"/>
    <p:sldId id="273" r:id="rId21"/>
    <p:sldId id="266" r:id="rId22"/>
    <p:sldId id="260"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29D"/>
    <a:srgbClr val="065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C4723-27D9-4C15-9CAD-F4716FF6991E}" v="8" dt="2025-07-23T12:23:46.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516" autoAdjust="0"/>
  </p:normalViewPr>
  <p:slideViewPr>
    <p:cSldViewPr snapToGrid="0">
      <p:cViewPr varScale="1">
        <p:scale>
          <a:sx n="70" d="100"/>
          <a:sy n="70" d="100"/>
        </p:scale>
        <p:origin x="346" y="62"/>
      </p:cViewPr>
      <p:guideLst/>
    </p:cSldViewPr>
  </p:slideViewPr>
  <p:notesTextViewPr>
    <p:cViewPr>
      <p:scale>
        <a:sx n="3" d="2"/>
        <a:sy n="3" d="2"/>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m Van Lancker" userId="4a0322a1-3024-441b-beda-a8214c369d23" providerId="ADAL" clId="{6AAC68CA-E0A9-4CBD-A42D-1F01B8EE2C6A}"/>
    <pc:docChg chg="undo custSel addSld delSld modSld">
      <pc:chgData name="Wim Van Lancker" userId="4a0322a1-3024-441b-beda-a8214c369d23" providerId="ADAL" clId="{6AAC68CA-E0A9-4CBD-A42D-1F01B8EE2C6A}" dt="2025-06-26T14:44:02.057" v="686" actId="27918"/>
      <pc:docMkLst>
        <pc:docMk/>
      </pc:docMkLst>
      <pc:sldChg chg="modSp mod">
        <pc:chgData name="Wim Van Lancker" userId="4a0322a1-3024-441b-beda-a8214c369d23" providerId="ADAL" clId="{6AAC68CA-E0A9-4CBD-A42D-1F01B8EE2C6A}" dt="2025-06-26T14:40:53.655" v="659"/>
        <pc:sldMkLst>
          <pc:docMk/>
          <pc:sldMk cId="331719471" sldId="256"/>
        </pc:sldMkLst>
        <pc:spChg chg="mod">
          <ac:chgData name="Wim Van Lancker" userId="4a0322a1-3024-441b-beda-a8214c369d23" providerId="ADAL" clId="{6AAC68CA-E0A9-4CBD-A42D-1F01B8EE2C6A}" dt="2025-06-26T14:40:40.016" v="657" actId="6549"/>
          <ac:spMkLst>
            <pc:docMk/>
            <pc:sldMk cId="331719471" sldId="256"/>
            <ac:spMk id="2" creationId="{36F17AC7-D8F9-105C-1745-57B3CE8B2A6D}"/>
          </ac:spMkLst>
        </pc:spChg>
        <pc:spChg chg="mod">
          <ac:chgData name="Wim Van Lancker" userId="4a0322a1-3024-441b-beda-a8214c369d23" providerId="ADAL" clId="{6AAC68CA-E0A9-4CBD-A42D-1F01B8EE2C6A}" dt="2025-06-26T14:40:53.655" v="659"/>
          <ac:spMkLst>
            <pc:docMk/>
            <pc:sldMk cId="331719471" sldId="256"/>
            <ac:spMk id="6" creationId="{E3EE2F77-17EC-E992-969F-6ED96DE7242E}"/>
          </ac:spMkLst>
        </pc:spChg>
      </pc:sldChg>
      <pc:sldChg chg="del">
        <pc:chgData name="Wim Van Lancker" userId="4a0322a1-3024-441b-beda-a8214c369d23" providerId="ADAL" clId="{6AAC68CA-E0A9-4CBD-A42D-1F01B8EE2C6A}" dt="2025-06-26T14:34:29.536" v="543" actId="47"/>
        <pc:sldMkLst>
          <pc:docMk/>
          <pc:sldMk cId="2996722580" sldId="257"/>
        </pc:sldMkLst>
      </pc:sldChg>
      <pc:sldChg chg="del">
        <pc:chgData name="Wim Van Lancker" userId="4a0322a1-3024-441b-beda-a8214c369d23" providerId="ADAL" clId="{6AAC68CA-E0A9-4CBD-A42D-1F01B8EE2C6A}" dt="2025-06-26T14:40:56.197" v="660" actId="47"/>
        <pc:sldMkLst>
          <pc:docMk/>
          <pc:sldMk cId="1137744825" sldId="258"/>
        </pc:sldMkLst>
      </pc:sldChg>
      <pc:sldChg chg="del">
        <pc:chgData name="Wim Van Lancker" userId="4a0322a1-3024-441b-beda-a8214c369d23" providerId="ADAL" clId="{6AAC68CA-E0A9-4CBD-A42D-1F01B8EE2C6A}" dt="2025-06-26T10:08:50.699" v="485" actId="47"/>
        <pc:sldMkLst>
          <pc:docMk/>
          <pc:sldMk cId="10888088" sldId="263"/>
        </pc:sldMkLst>
      </pc:sldChg>
      <pc:sldChg chg="modSp add mod">
        <pc:chgData name="Wim Van Lancker" userId="4a0322a1-3024-441b-beda-a8214c369d23" providerId="ADAL" clId="{6AAC68CA-E0A9-4CBD-A42D-1F01B8EE2C6A}" dt="2025-06-26T14:34:24.312" v="542" actId="5793"/>
        <pc:sldMkLst>
          <pc:docMk/>
          <pc:sldMk cId="2254968179" sldId="263"/>
        </pc:sldMkLst>
        <pc:spChg chg="mod">
          <ac:chgData name="Wim Van Lancker" userId="4a0322a1-3024-441b-beda-a8214c369d23" providerId="ADAL" clId="{6AAC68CA-E0A9-4CBD-A42D-1F01B8EE2C6A}" dt="2025-06-26T14:33:55.438" v="536" actId="20577"/>
          <ac:spMkLst>
            <pc:docMk/>
            <pc:sldMk cId="2254968179" sldId="263"/>
            <ac:spMk id="7" creationId="{EEDD69D7-02EB-DE73-10A0-F2FE60647B82}"/>
          </ac:spMkLst>
        </pc:spChg>
        <pc:spChg chg="mod">
          <ac:chgData name="Wim Van Lancker" userId="4a0322a1-3024-441b-beda-a8214c369d23" providerId="ADAL" clId="{6AAC68CA-E0A9-4CBD-A42D-1F01B8EE2C6A}" dt="2025-06-26T14:34:24.312" v="542" actId="5793"/>
          <ac:spMkLst>
            <pc:docMk/>
            <pc:sldMk cId="2254968179" sldId="263"/>
            <ac:spMk id="8" creationId="{FD4B9DA7-9F0B-5BC3-C959-9DE32759BD04}"/>
          </ac:spMkLst>
        </pc:spChg>
      </pc:sldChg>
      <pc:sldChg chg="del">
        <pc:chgData name="Wim Van Lancker" userId="4a0322a1-3024-441b-beda-a8214c369d23" providerId="ADAL" clId="{6AAC68CA-E0A9-4CBD-A42D-1F01B8EE2C6A}" dt="2025-06-26T10:08:49.926" v="484" actId="47"/>
        <pc:sldMkLst>
          <pc:docMk/>
          <pc:sldMk cId="2624434638" sldId="272"/>
        </pc:sldMkLst>
      </pc:sldChg>
      <pc:sldChg chg="del">
        <pc:chgData name="Wim Van Lancker" userId="4a0322a1-3024-441b-beda-a8214c369d23" providerId="ADAL" clId="{6AAC68CA-E0A9-4CBD-A42D-1F01B8EE2C6A}" dt="2025-06-26T06:36:56.008" v="466" actId="47"/>
        <pc:sldMkLst>
          <pc:docMk/>
          <pc:sldMk cId="3579206456" sldId="274"/>
        </pc:sldMkLst>
      </pc:sldChg>
      <pc:sldChg chg="del">
        <pc:chgData name="Wim Van Lancker" userId="4a0322a1-3024-441b-beda-a8214c369d23" providerId="ADAL" clId="{6AAC68CA-E0A9-4CBD-A42D-1F01B8EE2C6A}" dt="2025-06-26T06:27:02.665" v="435" actId="47"/>
        <pc:sldMkLst>
          <pc:docMk/>
          <pc:sldMk cId="2980127260" sldId="276"/>
        </pc:sldMkLst>
      </pc:sldChg>
      <pc:sldChg chg="modSp mod">
        <pc:chgData name="Wim Van Lancker" userId="4a0322a1-3024-441b-beda-a8214c369d23" providerId="ADAL" clId="{6AAC68CA-E0A9-4CBD-A42D-1F01B8EE2C6A}" dt="2025-06-26T06:36:29.507" v="465" actId="6549"/>
        <pc:sldMkLst>
          <pc:docMk/>
          <pc:sldMk cId="3387234720" sldId="277"/>
        </pc:sldMkLst>
        <pc:spChg chg="mod">
          <ac:chgData name="Wim Van Lancker" userId="4a0322a1-3024-441b-beda-a8214c369d23" providerId="ADAL" clId="{6AAC68CA-E0A9-4CBD-A42D-1F01B8EE2C6A}" dt="2025-06-26T06:36:29.507" v="465" actId="6549"/>
          <ac:spMkLst>
            <pc:docMk/>
            <pc:sldMk cId="3387234720" sldId="277"/>
            <ac:spMk id="3" creationId="{066F4850-8CA6-2BA3-A92D-A56FCAD960C5}"/>
          </ac:spMkLst>
        </pc:spChg>
      </pc:sldChg>
      <pc:sldChg chg="addSp delSp modSp mod">
        <pc:chgData name="Wim Van Lancker" userId="4a0322a1-3024-441b-beda-a8214c369d23" providerId="ADAL" clId="{6AAC68CA-E0A9-4CBD-A42D-1F01B8EE2C6A}" dt="2025-06-26T14:44:02.057" v="686" actId="27918"/>
        <pc:sldMkLst>
          <pc:docMk/>
          <pc:sldMk cId="470084083" sldId="278"/>
        </pc:sldMkLst>
        <pc:graphicFrameChg chg="add mod">
          <ac:chgData name="Wim Van Lancker" userId="4a0322a1-3024-441b-beda-a8214c369d23" providerId="ADAL" clId="{6AAC68CA-E0A9-4CBD-A42D-1F01B8EE2C6A}" dt="2025-06-26T14:43:32.127" v="681" actId="403"/>
          <ac:graphicFrameMkLst>
            <pc:docMk/>
            <pc:sldMk cId="470084083" sldId="278"/>
            <ac:graphicFrameMk id="6" creationId="{3E0367E3-EEE7-C41F-63F9-91E41CB1491C}"/>
          </ac:graphicFrameMkLst>
        </pc:graphicFrameChg>
        <pc:graphicFrameChg chg="add mod">
          <ac:chgData name="Wim Van Lancker" userId="4a0322a1-3024-441b-beda-a8214c369d23" providerId="ADAL" clId="{6AAC68CA-E0A9-4CBD-A42D-1F01B8EE2C6A}" dt="2025-06-26T14:43:35.274" v="682" actId="403"/>
          <ac:graphicFrameMkLst>
            <pc:docMk/>
            <pc:sldMk cId="470084083" sldId="278"/>
            <ac:graphicFrameMk id="7" creationId="{B9D5627E-AE57-03DA-10EA-8112A2F7C5AB}"/>
          </ac:graphicFrameMkLst>
        </pc:graphicFrameChg>
      </pc:sldChg>
      <pc:sldChg chg="addSp delSp modSp mod">
        <pc:chgData name="Wim Van Lancker" userId="4a0322a1-3024-441b-beda-a8214c369d23" providerId="ADAL" clId="{6AAC68CA-E0A9-4CBD-A42D-1F01B8EE2C6A}" dt="2025-06-26T14:42:51.740" v="673" actId="27918"/>
        <pc:sldMkLst>
          <pc:docMk/>
          <pc:sldMk cId="1232095350" sldId="279"/>
        </pc:sldMkLst>
        <pc:graphicFrameChg chg="add mod">
          <ac:chgData name="Wim Van Lancker" userId="4a0322a1-3024-441b-beda-a8214c369d23" providerId="ADAL" clId="{6AAC68CA-E0A9-4CBD-A42D-1F01B8EE2C6A}" dt="2025-06-26T14:42:28.779" v="671" actId="403"/>
          <ac:graphicFrameMkLst>
            <pc:docMk/>
            <pc:sldMk cId="1232095350" sldId="279"/>
            <ac:graphicFrameMk id="7" creationId="{5F4B3CD0-F379-36B1-0871-ECD805FD2B41}"/>
          </ac:graphicFrameMkLst>
        </pc:graphicFrameChg>
      </pc:sldChg>
      <pc:sldChg chg="del">
        <pc:chgData name="Wim Van Lancker" userId="4a0322a1-3024-441b-beda-a8214c369d23" providerId="ADAL" clId="{6AAC68CA-E0A9-4CBD-A42D-1F01B8EE2C6A}" dt="2025-06-26T10:08:51.604" v="486" actId="47"/>
        <pc:sldMkLst>
          <pc:docMk/>
          <pc:sldMk cId="3171314960" sldId="280"/>
        </pc:sldMkLst>
      </pc:sldChg>
      <pc:sldChg chg="addSp modSp new mod modNotesTx">
        <pc:chgData name="Wim Van Lancker" userId="4a0322a1-3024-441b-beda-a8214c369d23" providerId="ADAL" clId="{6AAC68CA-E0A9-4CBD-A42D-1F01B8EE2C6A}" dt="2025-06-25T08:15:19.228" v="225"/>
        <pc:sldMkLst>
          <pc:docMk/>
          <pc:sldMk cId="495064407" sldId="281"/>
        </pc:sldMkLst>
        <pc:spChg chg="mod">
          <ac:chgData name="Wim Van Lancker" userId="4a0322a1-3024-441b-beda-a8214c369d23" providerId="ADAL" clId="{6AAC68CA-E0A9-4CBD-A42D-1F01B8EE2C6A}" dt="2025-06-25T08:13:24.161" v="182" actId="1076"/>
          <ac:spMkLst>
            <pc:docMk/>
            <pc:sldMk cId="495064407" sldId="281"/>
            <ac:spMk id="2" creationId="{5BA9E983-B309-06C6-4596-555323A75B6D}"/>
          </ac:spMkLst>
        </pc:spChg>
        <pc:spChg chg="mod">
          <ac:chgData name="Wim Van Lancker" userId="4a0322a1-3024-441b-beda-a8214c369d23" providerId="ADAL" clId="{6AAC68CA-E0A9-4CBD-A42D-1F01B8EE2C6A}" dt="2025-06-25T08:13:35.189" v="207" actId="20577"/>
          <ac:spMkLst>
            <pc:docMk/>
            <pc:sldMk cId="495064407" sldId="281"/>
            <ac:spMk id="3" creationId="{654766D9-4B8F-6D72-DF5D-04F5587ED5CC}"/>
          </ac:spMkLst>
        </pc:spChg>
        <pc:picChg chg="add mod">
          <ac:chgData name="Wim Van Lancker" userId="4a0322a1-3024-441b-beda-a8214c369d23" providerId="ADAL" clId="{6AAC68CA-E0A9-4CBD-A42D-1F01B8EE2C6A}" dt="2025-06-25T08:13:40.477" v="209" actId="14100"/>
          <ac:picMkLst>
            <pc:docMk/>
            <pc:sldMk cId="495064407" sldId="281"/>
            <ac:picMk id="5" creationId="{B9E2153D-EB87-2894-E5A9-4E8D9B03AD9C}"/>
          </ac:picMkLst>
        </pc:picChg>
      </pc:sldChg>
      <pc:sldChg chg="addSp delSp modSp add mod modNotesTx">
        <pc:chgData name="Wim Van Lancker" userId="4a0322a1-3024-441b-beda-a8214c369d23" providerId="ADAL" clId="{6AAC68CA-E0A9-4CBD-A42D-1F01B8EE2C6A}" dt="2025-06-25T08:14:49.477" v="224" actId="1076"/>
        <pc:sldMkLst>
          <pc:docMk/>
          <pc:sldMk cId="2031257151" sldId="282"/>
        </pc:sldMkLst>
        <pc:spChg chg="mod">
          <ac:chgData name="Wim Van Lancker" userId="4a0322a1-3024-441b-beda-a8214c369d23" providerId="ADAL" clId="{6AAC68CA-E0A9-4CBD-A42D-1F01B8EE2C6A}" dt="2025-06-25T08:14:15.987" v="217" actId="20577"/>
          <ac:spMkLst>
            <pc:docMk/>
            <pc:sldMk cId="2031257151" sldId="282"/>
            <ac:spMk id="3" creationId="{98E87ABB-7D04-1E0D-E840-EFD43263CA47}"/>
          </ac:spMkLst>
        </pc:spChg>
        <pc:picChg chg="add mod">
          <ac:chgData name="Wim Van Lancker" userId="4a0322a1-3024-441b-beda-a8214c369d23" providerId="ADAL" clId="{6AAC68CA-E0A9-4CBD-A42D-1F01B8EE2C6A}" dt="2025-06-25T08:14:49.477" v="224" actId="1076"/>
          <ac:picMkLst>
            <pc:docMk/>
            <pc:sldMk cId="2031257151" sldId="282"/>
            <ac:picMk id="6" creationId="{E71B4003-C6B1-E54A-4F8B-6ED351D2C95C}"/>
          </ac:picMkLst>
        </pc:picChg>
      </pc:sldChg>
      <pc:sldChg chg="addSp delSp modSp new del mod modClrScheme chgLayout">
        <pc:chgData name="Wim Van Lancker" userId="4a0322a1-3024-441b-beda-a8214c369d23" providerId="ADAL" clId="{6AAC68CA-E0A9-4CBD-A42D-1F01B8EE2C6A}" dt="2025-06-26T10:08:49.264" v="483" actId="47"/>
        <pc:sldMkLst>
          <pc:docMk/>
          <pc:sldMk cId="3983090286" sldId="283"/>
        </pc:sldMkLst>
      </pc:sldChg>
      <pc:sldChg chg="addSp delSp modSp new mod modClrScheme chgLayout">
        <pc:chgData name="Wim Van Lancker" userId="4a0322a1-3024-441b-beda-a8214c369d23" providerId="ADAL" clId="{6AAC68CA-E0A9-4CBD-A42D-1F01B8EE2C6A}" dt="2025-06-25T08:16:31.989" v="434" actId="14100"/>
        <pc:sldMkLst>
          <pc:docMk/>
          <pc:sldMk cId="2689262919" sldId="284"/>
        </pc:sldMkLst>
        <pc:spChg chg="add mod ord">
          <ac:chgData name="Wim Van Lancker" userId="4a0322a1-3024-441b-beda-a8214c369d23" providerId="ADAL" clId="{6AAC68CA-E0A9-4CBD-A42D-1F01B8EE2C6A}" dt="2025-06-25T08:16:31.989" v="434" actId="14100"/>
          <ac:spMkLst>
            <pc:docMk/>
            <pc:sldMk cId="2689262919" sldId="284"/>
            <ac:spMk id="4" creationId="{6622E86A-36EF-3696-BCAF-7D2258C1E5F0}"/>
          </ac:spMkLst>
        </pc:spChg>
      </pc:sldChg>
      <pc:sldChg chg="modSp add mod">
        <pc:chgData name="Wim Van Lancker" userId="4a0322a1-3024-441b-beda-a8214c369d23" providerId="ADAL" clId="{6AAC68CA-E0A9-4CBD-A42D-1F01B8EE2C6A}" dt="2025-06-26T14:34:43.839" v="544" actId="20577"/>
        <pc:sldMkLst>
          <pc:docMk/>
          <pc:sldMk cId="1408267596" sldId="285"/>
        </pc:sldMkLst>
        <pc:spChg chg="mod">
          <ac:chgData name="Wim Van Lancker" userId="4a0322a1-3024-441b-beda-a8214c369d23" providerId="ADAL" clId="{6AAC68CA-E0A9-4CBD-A42D-1F01B8EE2C6A}" dt="2025-06-26T14:34:43.839" v="544" actId="20577"/>
          <ac:spMkLst>
            <pc:docMk/>
            <pc:sldMk cId="1408267596" sldId="285"/>
            <ac:spMk id="3" creationId="{38E20194-C0BC-4F6A-B9C1-7DB770556DE3}"/>
          </ac:spMkLst>
        </pc:spChg>
      </pc:sldChg>
      <pc:sldChg chg="modSp add mod">
        <pc:chgData name="Wim Van Lancker" userId="4a0322a1-3024-441b-beda-a8214c369d23" providerId="ADAL" clId="{6AAC68CA-E0A9-4CBD-A42D-1F01B8EE2C6A}" dt="2025-06-26T14:36:13.704" v="557" actId="20577"/>
        <pc:sldMkLst>
          <pc:docMk/>
          <pc:sldMk cId="713667328" sldId="286"/>
        </pc:sldMkLst>
        <pc:spChg chg="mod">
          <ac:chgData name="Wim Van Lancker" userId="4a0322a1-3024-441b-beda-a8214c369d23" providerId="ADAL" clId="{6AAC68CA-E0A9-4CBD-A42D-1F01B8EE2C6A}" dt="2025-06-26T14:35:16.915" v="554" actId="20577"/>
          <ac:spMkLst>
            <pc:docMk/>
            <pc:sldMk cId="713667328" sldId="286"/>
            <ac:spMk id="2" creationId="{9A985AAD-F80E-FFE6-619E-D85A4CE24DEE}"/>
          </ac:spMkLst>
        </pc:spChg>
        <pc:spChg chg="mod">
          <ac:chgData name="Wim Van Lancker" userId="4a0322a1-3024-441b-beda-a8214c369d23" providerId="ADAL" clId="{6AAC68CA-E0A9-4CBD-A42D-1F01B8EE2C6A}" dt="2025-06-26T14:36:13.704" v="557" actId="20577"/>
          <ac:spMkLst>
            <pc:docMk/>
            <pc:sldMk cId="713667328" sldId="286"/>
            <ac:spMk id="3" creationId="{1F32AC74-8A4A-4D9E-8D10-E4C404EB2A00}"/>
          </ac:spMkLst>
        </pc:spChg>
      </pc:sldChg>
      <pc:sldChg chg="modSp add mod">
        <pc:chgData name="Wim Van Lancker" userId="4a0322a1-3024-441b-beda-a8214c369d23" providerId="ADAL" clId="{6AAC68CA-E0A9-4CBD-A42D-1F01B8EE2C6A}" dt="2025-06-26T14:40:15.072" v="651" actId="20577"/>
        <pc:sldMkLst>
          <pc:docMk/>
          <pc:sldMk cId="1678919375" sldId="287"/>
        </pc:sldMkLst>
        <pc:spChg chg="mod">
          <ac:chgData name="Wim Van Lancker" userId="4a0322a1-3024-441b-beda-a8214c369d23" providerId="ADAL" clId="{6AAC68CA-E0A9-4CBD-A42D-1F01B8EE2C6A}" dt="2025-06-26T14:37:03.469" v="564" actId="14100"/>
          <ac:spMkLst>
            <pc:docMk/>
            <pc:sldMk cId="1678919375" sldId="287"/>
            <ac:spMk id="2" creationId="{72FA2FDE-A657-F66D-BA11-B8D211896CA8}"/>
          </ac:spMkLst>
        </pc:spChg>
        <pc:spChg chg="mod">
          <ac:chgData name="Wim Van Lancker" userId="4a0322a1-3024-441b-beda-a8214c369d23" providerId="ADAL" clId="{6AAC68CA-E0A9-4CBD-A42D-1F01B8EE2C6A}" dt="2025-06-26T14:40:15.072" v="651" actId="20577"/>
          <ac:spMkLst>
            <pc:docMk/>
            <pc:sldMk cId="1678919375" sldId="287"/>
            <ac:spMk id="3" creationId="{1B2CF7C4-5D12-E01C-8724-240BE70D4982}"/>
          </ac:spMkLst>
        </pc:spChg>
      </pc:sldChg>
    </pc:docChg>
  </pc:docChgLst>
  <pc:docChgLst>
    <pc:chgData name="Roosmarie Verberckmoes" userId="GF1pa18GPDdDLrSz6YLSg4LUHQ9haJPL9kACuNcA4qA=" providerId="None" clId="Web-{607C4723-27D9-4C15-9CAD-F4716FF6991E}"/>
    <pc:docChg chg="modSld">
      <pc:chgData name="Roosmarie Verberckmoes" userId="GF1pa18GPDdDLrSz6YLSg4LUHQ9haJPL9kACuNcA4qA=" providerId="None" clId="Web-{607C4723-27D9-4C15-9CAD-F4716FF6991E}" dt="2025-07-23T12:23:46.514" v="7" actId="20577"/>
      <pc:docMkLst>
        <pc:docMk/>
      </pc:docMkLst>
      <pc:sldChg chg="modSp">
        <pc:chgData name="Roosmarie Verberckmoes" userId="GF1pa18GPDdDLrSz6YLSg4LUHQ9haJPL9kACuNcA4qA=" providerId="None" clId="Web-{607C4723-27D9-4C15-9CAD-F4716FF6991E}" dt="2025-07-23T12:23:46.514" v="7" actId="20577"/>
        <pc:sldMkLst>
          <pc:docMk/>
          <pc:sldMk cId="2149903164" sldId="273"/>
        </pc:sldMkLst>
        <pc:spChg chg="mod">
          <ac:chgData name="Roosmarie Verberckmoes" userId="GF1pa18GPDdDLrSz6YLSg4LUHQ9haJPL9kACuNcA4qA=" providerId="None" clId="Web-{607C4723-27D9-4C15-9CAD-F4716FF6991E}" dt="2025-07-23T12:23:46.514" v="7" actId="20577"/>
          <ac:spMkLst>
            <pc:docMk/>
            <pc:sldMk cId="2149903164" sldId="273"/>
            <ac:spMk id="3" creationId="{764ED0A2-6DAB-D7D0-5539-115F54835F50}"/>
          </ac:spMkLst>
        </pc:spChg>
      </pc:sldChg>
      <pc:sldChg chg="modSp">
        <pc:chgData name="Roosmarie Verberckmoes" userId="GF1pa18GPDdDLrSz6YLSg4LUHQ9haJPL9kACuNcA4qA=" providerId="None" clId="Web-{607C4723-27D9-4C15-9CAD-F4716FF6991E}" dt="2025-07-23T12:20:27.351" v="0" actId="20577"/>
        <pc:sldMkLst>
          <pc:docMk/>
          <pc:sldMk cId="713667328" sldId="286"/>
        </pc:sldMkLst>
        <pc:spChg chg="mod">
          <ac:chgData name="Roosmarie Verberckmoes" userId="GF1pa18GPDdDLrSz6YLSg4LUHQ9haJPL9kACuNcA4qA=" providerId="None" clId="Web-{607C4723-27D9-4C15-9CAD-F4716FF6991E}" dt="2025-07-23T12:20:27.351" v="0" actId="20577"/>
          <ac:spMkLst>
            <pc:docMk/>
            <pc:sldMk cId="713667328" sldId="286"/>
            <ac:spMk id="3" creationId="{1F32AC74-8A4A-4D9E-8D10-E4C404EB2A00}"/>
          </ac:spMkLst>
        </pc:spChg>
      </pc:sldChg>
      <pc:sldChg chg="modSp">
        <pc:chgData name="Roosmarie Verberckmoes" userId="GF1pa18GPDdDLrSz6YLSg4LUHQ9haJPL9kACuNcA4qA=" providerId="None" clId="Web-{607C4723-27D9-4C15-9CAD-F4716FF6991E}" dt="2025-07-23T12:22:06.932" v="4" actId="20577"/>
        <pc:sldMkLst>
          <pc:docMk/>
          <pc:sldMk cId="1678919375" sldId="287"/>
        </pc:sldMkLst>
        <pc:spChg chg="mod">
          <ac:chgData name="Roosmarie Verberckmoes" userId="GF1pa18GPDdDLrSz6YLSg4LUHQ9haJPL9kACuNcA4qA=" providerId="None" clId="Web-{607C4723-27D9-4C15-9CAD-F4716FF6991E}" dt="2025-07-23T12:22:06.932" v="4" actId="20577"/>
          <ac:spMkLst>
            <pc:docMk/>
            <pc:sldMk cId="1678919375" sldId="287"/>
            <ac:spMk id="3" creationId="{1B2CF7C4-5D12-E01C-8724-240BE70D498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uleuven-my.sharepoint.com/personal/wim_vanlancker_kuleuven_be/Documents/Copy%20of%20DATA_GRAPHS_CLEANED25_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uleuven-my.sharepoint.com/personal/wim_vanlancker_kuleuven_be/Documents/Copy%20of%20DATA_GRAPHS_CLEANED25_0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uleuven-my.sharepoint.com/personal/wim_vanlancker_kuleuven_be/Documents/Copy%20of%20DATA_GRAPHS_CLEANED25_0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Sheet2!$O$19</c:f>
              <c:strCache>
                <c:ptCount val="1"/>
                <c:pt idx="0">
                  <c:v>Modifier approach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Sheet2!$F$20:$F$25</c:f>
              <c:strCache>
                <c:ptCount val="6"/>
                <c:pt idx="0">
                  <c:v>Belgium</c:v>
                </c:pt>
                <c:pt idx="1">
                  <c:v>Spain</c:v>
                </c:pt>
                <c:pt idx="2">
                  <c:v>Croatia</c:v>
                </c:pt>
                <c:pt idx="3">
                  <c:v>Poland</c:v>
                </c:pt>
                <c:pt idx="4">
                  <c:v>Sweden</c:v>
                </c:pt>
                <c:pt idx="5">
                  <c:v>United Kingdom</c:v>
                </c:pt>
              </c:strCache>
            </c:strRef>
          </c:cat>
          <c:val>
            <c:numRef>
              <c:f>Sheet2!$O$20:$O$25</c:f>
              <c:numCache>
                <c:formatCode>0%</c:formatCode>
                <c:ptCount val="6"/>
                <c:pt idx="0">
                  <c:v>-9.7087376842917697E-2</c:v>
                </c:pt>
                <c:pt idx="1">
                  <c:v>0</c:v>
                </c:pt>
                <c:pt idx="2">
                  <c:v>-6.3693903828200603E-3</c:v>
                </c:pt>
                <c:pt idx="3">
                  <c:v>-5.5555504045367299E-2</c:v>
                </c:pt>
                <c:pt idx="4">
                  <c:v>-2.7210858756485198E-2</c:v>
                </c:pt>
                <c:pt idx="5">
                  <c:v>-4.7904257955756403E-2</c:v>
                </c:pt>
              </c:numCache>
            </c:numRef>
          </c:val>
          <c:extLst>
            <c:ext xmlns:c16="http://schemas.microsoft.com/office/drawing/2014/chart" uri="{C3380CC4-5D6E-409C-BE32-E72D297353CC}">
              <c16:uniqueId val="{00000000-B733-45B0-9AC0-F06AD4AAC20E}"/>
            </c:ext>
          </c:extLst>
        </c:ser>
        <c:ser>
          <c:idx val="1"/>
          <c:order val="1"/>
          <c:tx>
            <c:strRef>
              <c:f>Sheet2!$P$19</c:f>
              <c:strCache>
                <c:ptCount val="1"/>
                <c:pt idx="0">
                  <c:v>Universal approach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Sheet2!$F$20:$F$25</c:f>
              <c:strCache>
                <c:ptCount val="6"/>
                <c:pt idx="0">
                  <c:v>Belgium</c:v>
                </c:pt>
                <c:pt idx="1">
                  <c:v>Spain</c:v>
                </c:pt>
                <c:pt idx="2">
                  <c:v>Croatia</c:v>
                </c:pt>
                <c:pt idx="3">
                  <c:v>Poland</c:v>
                </c:pt>
                <c:pt idx="4">
                  <c:v>Sweden</c:v>
                </c:pt>
                <c:pt idx="5">
                  <c:v>United Kingdom</c:v>
                </c:pt>
              </c:strCache>
            </c:strRef>
          </c:cat>
          <c:val>
            <c:numRef>
              <c:f>Sheet2!$P$20:$P$25</c:f>
              <c:numCache>
                <c:formatCode>0%</c:formatCode>
                <c:ptCount val="6"/>
                <c:pt idx="0">
                  <c:v>-5.8252463141645699E-2</c:v>
                </c:pt>
                <c:pt idx="1">
                  <c:v>-9.6069820621770705E-2</c:v>
                </c:pt>
                <c:pt idx="2">
                  <c:v>-0.126582276952933</c:v>
                </c:pt>
                <c:pt idx="3">
                  <c:v>-9.7222198306777696E-2</c:v>
                </c:pt>
                <c:pt idx="4">
                  <c:v>-8.1632641145260407E-2</c:v>
                </c:pt>
                <c:pt idx="5">
                  <c:v>-0.14371260254853699</c:v>
                </c:pt>
              </c:numCache>
            </c:numRef>
          </c:val>
          <c:extLst>
            <c:ext xmlns:c16="http://schemas.microsoft.com/office/drawing/2014/chart" uri="{C3380CC4-5D6E-409C-BE32-E72D297353CC}">
              <c16:uniqueId val="{00000001-B733-45B0-9AC0-F06AD4AAC20E}"/>
            </c:ext>
          </c:extLst>
        </c:ser>
        <c:dLbls>
          <c:showLegendKey val="0"/>
          <c:showVal val="0"/>
          <c:showCatName val="0"/>
          <c:showSerName val="0"/>
          <c:showPercent val="0"/>
          <c:showBubbleSize val="0"/>
        </c:dLbls>
        <c:gapWidth val="219"/>
        <c:overlap val="-27"/>
        <c:axId val="744952656"/>
        <c:axId val="744936336"/>
      </c:barChart>
      <c:catAx>
        <c:axId val="744952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744936336"/>
        <c:crosses val="autoZero"/>
        <c:auto val="1"/>
        <c:lblAlgn val="ctr"/>
        <c:lblOffset val="100"/>
        <c:noMultiLvlLbl val="0"/>
      </c:catAx>
      <c:valAx>
        <c:axId val="744936336"/>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74495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Sheet2!$K$18:$K$19</c:f>
              <c:strCache>
                <c:ptCount val="2"/>
                <c:pt idx="0">
                  <c:v>Single parents</c:v>
                </c:pt>
                <c:pt idx="1">
                  <c:v>Modifier approach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Sheet2!$F$20:$F$25</c:f>
              <c:strCache>
                <c:ptCount val="6"/>
                <c:pt idx="0">
                  <c:v>Belgium</c:v>
                </c:pt>
                <c:pt idx="1">
                  <c:v>Spain</c:v>
                </c:pt>
                <c:pt idx="2">
                  <c:v>Croatia</c:v>
                </c:pt>
                <c:pt idx="3">
                  <c:v>Poland</c:v>
                </c:pt>
                <c:pt idx="4">
                  <c:v>Sweden</c:v>
                </c:pt>
                <c:pt idx="5">
                  <c:v>United Kingdom</c:v>
                </c:pt>
              </c:strCache>
            </c:strRef>
          </c:cat>
          <c:val>
            <c:numRef>
              <c:f>Sheet2!$K$20:$K$25</c:f>
              <c:numCache>
                <c:formatCode>0%</c:formatCode>
                <c:ptCount val="6"/>
                <c:pt idx="0">
                  <c:v>-0.14637423614273701</c:v>
                </c:pt>
                <c:pt idx="1">
                  <c:v>0</c:v>
                </c:pt>
                <c:pt idx="2">
                  <c:v>0</c:v>
                </c:pt>
                <c:pt idx="3">
                  <c:v>-0.182484549703467</c:v>
                </c:pt>
                <c:pt idx="4">
                  <c:v>-2.38611996374383E-2</c:v>
                </c:pt>
                <c:pt idx="5">
                  <c:v>-4.49218594294509E-2</c:v>
                </c:pt>
              </c:numCache>
            </c:numRef>
          </c:val>
          <c:extLst>
            <c:ext xmlns:c16="http://schemas.microsoft.com/office/drawing/2014/chart" uri="{C3380CC4-5D6E-409C-BE32-E72D297353CC}">
              <c16:uniqueId val="{00000000-42F9-4051-BFA1-3A6492C838CB}"/>
            </c:ext>
          </c:extLst>
        </c:ser>
        <c:ser>
          <c:idx val="1"/>
          <c:order val="1"/>
          <c:tx>
            <c:strRef>
              <c:f>Sheet2!$L$18:$L$19</c:f>
              <c:strCache>
                <c:ptCount val="2"/>
                <c:pt idx="0">
                  <c:v>Single parents</c:v>
                </c:pt>
                <c:pt idx="1">
                  <c:v>Universal approach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Sheet2!$F$20:$F$25</c:f>
              <c:strCache>
                <c:ptCount val="6"/>
                <c:pt idx="0">
                  <c:v>Belgium</c:v>
                </c:pt>
                <c:pt idx="1">
                  <c:v>Spain</c:v>
                </c:pt>
                <c:pt idx="2">
                  <c:v>Croatia</c:v>
                </c:pt>
                <c:pt idx="3">
                  <c:v>Poland</c:v>
                </c:pt>
                <c:pt idx="4">
                  <c:v>Sweden</c:v>
                </c:pt>
                <c:pt idx="5">
                  <c:v>United Kingdom</c:v>
                </c:pt>
              </c:strCache>
            </c:strRef>
          </c:cat>
          <c:val>
            <c:numRef>
              <c:f>Sheet2!$L$20:$L$25</c:f>
              <c:numCache>
                <c:formatCode>0%</c:formatCode>
                <c:ptCount val="6"/>
                <c:pt idx="0">
                  <c:v>-7.4753807738917599E-2</c:v>
                </c:pt>
                <c:pt idx="1">
                  <c:v>-9.1439650272404804E-2</c:v>
                </c:pt>
                <c:pt idx="2">
                  <c:v>-4.4566043512453302E-2</c:v>
                </c:pt>
                <c:pt idx="3">
                  <c:v>-0.21643520809563499</c:v>
                </c:pt>
                <c:pt idx="4">
                  <c:v>-9.1106304583501399E-2</c:v>
                </c:pt>
                <c:pt idx="5">
                  <c:v>-0.137500015832484</c:v>
                </c:pt>
              </c:numCache>
            </c:numRef>
          </c:val>
          <c:extLst>
            <c:ext xmlns:c16="http://schemas.microsoft.com/office/drawing/2014/chart" uri="{C3380CC4-5D6E-409C-BE32-E72D297353CC}">
              <c16:uniqueId val="{00000001-42F9-4051-BFA1-3A6492C838CB}"/>
            </c:ext>
          </c:extLst>
        </c:ser>
        <c:dLbls>
          <c:showLegendKey val="0"/>
          <c:showVal val="0"/>
          <c:showCatName val="0"/>
          <c:showSerName val="0"/>
          <c:showPercent val="0"/>
          <c:showBubbleSize val="0"/>
        </c:dLbls>
        <c:gapWidth val="219"/>
        <c:overlap val="-27"/>
        <c:axId val="744952656"/>
        <c:axId val="744936336"/>
      </c:barChart>
      <c:catAx>
        <c:axId val="744952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744936336"/>
        <c:crosses val="autoZero"/>
        <c:auto val="1"/>
        <c:lblAlgn val="ctr"/>
        <c:lblOffset val="100"/>
        <c:noMultiLvlLbl val="0"/>
      </c:catAx>
      <c:valAx>
        <c:axId val="744936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744952656"/>
        <c:crosses val="autoZero"/>
        <c:crossBetween val="between"/>
      </c:valAx>
      <c:spPr>
        <a:noFill/>
        <a:ln>
          <a:noFill/>
        </a:ln>
        <a:effectLst/>
      </c:spPr>
    </c:plotArea>
    <c:legend>
      <c:legendPos val="b"/>
      <c:layout>
        <c:manualLayout>
          <c:xMode val="edge"/>
          <c:yMode val="edge"/>
          <c:x val="3.0735859104568452E-2"/>
          <c:y val="0.85511189390745257"/>
          <c:w val="0.93736234341471192"/>
          <c:h val="0.14418475593917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Sheet2!$G$18:$G$19</c:f>
              <c:strCache>
                <c:ptCount val="2"/>
                <c:pt idx="0">
                  <c:v>Large families</c:v>
                </c:pt>
                <c:pt idx="1">
                  <c:v>Modifier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Sheet2!$F$20:$F$25</c:f>
              <c:strCache>
                <c:ptCount val="6"/>
                <c:pt idx="0">
                  <c:v>Belgium</c:v>
                </c:pt>
                <c:pt idx="1">
                  <c:v>Spain</c:v>
                </c:pt>
                <c:pt idx="2">
                  <c:v>Croatia</c:v>
                </c:pt>
                <c:pt idx="3">
                  <c:v>Poland</c:v>
                </c:pt>
                <c:pt idx="4">
                  <c:v>Sweden</c:v>
                </c:pt>
                <c:pt idx="5">
                  <c:v>United Kingdom</c:v>
                </c:pt>
              </c:strCache>
            </c:strRef>
          </c:cat>
          <c:val>
            <c:numRef>
              <c:f>Sheet2!$G$20:$G$25</c:f>
              <c:numCache>
                <c:formatCode>0.0%</c:formatCode>
                <c:ptCount val="6"/>
                <c:pt idx="0">
                  <c:v>-0.13966480744569301</c:v>
                </c:pt>
                <c:pt idx="1">
                  <c:v>0</c:v>
                </c:pt>
                <c:pt idx="2">
                  <c:v>-1.87265912251964E-2</c:v>
                </c:pt>
                <c:pt idx="3">
                  <c:v>-0.117117130275516</c:v>
                </c:pt>
                <c:pt idx="4">
                  <c:v>-3.6144563546920902E-2</c:v>
                </c:pt>
                <c:pt idx="5">
                  <c:v>-6.3291138476466696E-2</c:v>
                </c:pt>
              </c:numCache>
            </c:numRef>
          </c:val>
          <c:extLst>
            <c:ext xmlns:c16="http://schemas.microsoft.com/office/drawing/2014/chart" uri="{C3380CC4-5D6E-409C-BE32-E72D297353CC}">
              <c16:uniqueId val="{00000000-2C31-4021-A5EB-FE6B6A280136}"/>
            </c:ext>
          </c:extLst>
        </c:ser>
        <c:ser>
          <c:idx val="1"/>
          <c:order val="1"/>
          <c:tx>
            <c:strRef>
              <c:f>Sheet2!$H$18:$H$19</c:f>
              <c:strCache>
                <c:ptCount val="2"/>
                <c:pt idx="0">
                  <c:v>Large families</c:v>
                </c:pt>
                <c:pt idx="1">
                  <c:v>Universal</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Sheet2!$F$20:$F$25</c:f>
              <c:strCache>
                <c:ptCount val="6"/>
                <c:pt idx="0">
                  <c:v>Belgium</c:v>
                </c:pt>
                <c:pt idx="1">
                  <c:v>Spain</c:v>
                </c:pt>
                <c:pt idx="2">
                  <c:v>Croatia</c:v>
                </c:pt>
                <c:pt idx="3">
                  <c:v>Poland</c:v>
                </c:pt>
                <c:pt idx="4">
                  <c:v>Sweden</c:v>
                </c:pt>
                <c:pt idx="5">
                  <c:v>United Kingdom</c:v>
                </c:pt>
              </c:strCache>
            </c:strRef>
          </c:cat>
          <c:val>
            <c:numRef>
              <c:f>Sheet2!$H$20:$H$25</c:f>
              <c:numCache>
                <c:formatCode>0.0%</c:formatCode>
                <c:ptCount val="6"/>
                <c:pt idx="0">
                  <c:v>-8.9385498076401601E-2</c:v>
                </c:pt>
                <c:pt idx="1">
                  <c:v>-3.4574449197259799E-2</c:v>
                </c:pt>
                <c:pt idx="2">
                  <c:v>-0.13483147110867</c:v>
                </c:pt>
                <c:pt idx="3">
                  <c:v>-9.0909090909090898E-2</c:v>
                </c:pt>
                <c:pt idx="4">
                  <c:v>-8.0321286371089901E-2</c:v>
                </c:pt>
                <c:pt idx="5">
                  <c:v>-0.11635216806165</c:v>
                </c:pt>
              </c:numCache>
            </c:numRef>
          </c:val>
          <c:extLst>
            <c:ext xmlns:c16="http://schemas.microsoft.com/office/drawing/2014/chart" uri="{C3380CC4-5D6E-409C-BE32-E72D297353CC}">
              <c16:uniqueId val="{00000001-2C31-4021-A5EB-FE6B6A280136}"/>
            </c:ext>
          </c:extLst>
        </c:ser>
        <c:dLbls>
          <c:showLegendKey val="0"/>
          <c:showVal val="0"/>
          <c:showCatName val="0"/>
          <c:showSerName val="0"/>
          <c:showPercent val="0"/>
          <c:showBubbleSize val="0"/>
        </c:dLbls>
        <c:gapWidth val="219"/>
        <c:overlap val="-27"/>
        <c:axId val="744952656"/>
        <c:axId val="744936336"/>
      </c:barChart>
      <c:catAx>
        <c:axId val="744952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744936336"/>
        <c:crosses val="autoZero"/>
        <c:auto val="1"/>
        <c:lblAlgn val="ctr"/>
        <c:lblOffset val="100"/>
        <c:noMultiLvlLbl val="0"/>
      </c:catAx>
      <c:valAx>
        <c:axId val="744936336"/>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74495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BAEDE10-6A33-632B-03CA-F298BB29D8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546BCB0-5B5B-E648-E12D-9E255B4FAE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4A8E7-E88F-6445-9E3F-BEB957C59FFB}" type="datetimeFigureOut">
              <a:rPr lang="es-ES" smtClean="0"/>
              <a:t>23/07/2025</a:t>
            </a:fld>
            <a:endParaRPr lang="es-ES"/>
          </a:p>
        </p:txBody>
      </p:sp>
      <p:sp>
        <p:nvSpPr>
          <p:cNvPr id="4" name="Marcador de pie de página 3">
            <a:extLst>
              <a:ext uri="{FF2B5EF4-FFF2-40B4-BE49-F238E27FC236}">
                <a16:creationId xmlns:a16="http://schemas.microsoft.com/office/drawing/2014/main" id="{591A9CCF-8D82-8185-409E-8430216A3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4EDE7EC-ADA8-627F-6B13-B8B17556FB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9C75E6-D6D4-5A44-9E3E-C23FD1A95476}" type="slidenum">
              <a:rPr lang="es-ES" smtClean="0"/>
              <a:t>‹#›</a:t>
            </a:fld>
            <a:endParaRPr lang="es-ES"/>
          </a:p>
        </p:txBody>
      </p:sp>
    </p:spTree>
    <p:extLst>
      <p:ext uri="{BB962C8B-B14F-4D97-AF65-F5344CB8AC3E}">
        <p14:creationId xmlns:p14="http://schemas.microsoft.com/office/powerpoint/2010/main" val="426936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6D6FD-5B8E-43C8-804A-45BDD562F1A6}" type="datetimeFigureOut">
              <a:rPr lang="en-GB" smtClean="0"/>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B6B4D-1C34-45CB-B688-ACDDD7EDFC47}" type="slidenum">
              <a:rPr lang="en-GB" smtClean="0"/>
              <a:t>‹#›</a:t>
            </a:fld>
            <a:endParaRPr lang="en-GB"/>
          </a:p>
        </p:txBody>
      </p:sp>
    </p:spTree>
    <p:extLst>
      <p:ext uri="{BB962C8B-B14F-4D97-AF65-F5344CB8AC3E}">
        <p14:creationId xmlns:p14="http://schemas.microsoft.com/office/powerpoint/2010/main" val="91886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26B6B4D-1C34-45CB-B688-ACDDD7EDFC47}" type="slidenum">
              <a:rPr lang="en-GB" smtClean="0"/>
              <a:t>1</a:t>
            </a:fld>
            <a:endParaRPr lang="en-GB"/>
          </a:p>
        </p:txBody>
      </p:sp>
    </p:spTree>
    <p:extLst>
      <p:ext uri="{BB962C8B-B14F-4D97-AF65-F5344CB8AC3E}">
        <p14:creationId xmlns:p14="http://schemas.microsoft.com/office/powerpoint/2010/main" val="296292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2</a:t>
            </a:fld>
            <a:endParaRPr lang="en-GB"/>
          </a:p>
        </p:txBody>
      </p:sp>
    </p:spTree>
    <p:extLst>
      <p:ext uri="{BB962C8B-B14F-4D97-AF65-F5344CB8AC3E}">
        <p14:creationId xmlns:p14="http://schemas.microsoft.com/office/powerpoint/2010/main" val="154745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4</a:t>
            </a:fld>
            <a:endParaRPr lang="en-GB"/>
          </a:p>
        </p:txBody>
      </p:sp>
    </p:spTree>
    <p:extLst>
      <p:ext uri="{BB962C8B-B14F-4D97-AF65-F5344CB8AC3E}">
        <p14:creationId xmlns:p14="http://schemas.microsoft.com/office/powerpoint/2010/main" val="295046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7</a:t>
            </a:fld>
            <a:endParaRPr lang="en-GB"/>
          </a:p>
        </p:txBody>
      </p:sp>
    </p:spTree>
    <p:extLst>
      <p:ext uri="{BB962C8B-B14F-4D97-AF65-F5344CB8AC3E}">
        <p14:creationId xmlns:p14="http://schemas.microsoft.com/office/powerpoint/2010/main" val="73061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Belgium (Figure 10), an unemployed single parent has a disposable income at the at-risk-</a:t>
            </a:r>
            <a:r>
              <a:rPr lang="en-US" dirty="0" err="1"/>
              <a:t>ofpoverty</a:t>
            </a:r>
            <a:r>
              <a:rPr lang="en-US" dirty="0"/>
              <a:t> level, and their income is a combination of unemployment benefits and child benefits (first column). If they were to live with grandparents (of their child(ren), and if the grandparents have an average pension, their income is substantially higher (second column). Only returning to employment part-time (column three) instead of cohabiting with grandparents, only marginally improves their income situation in relation to the baseline. In part this is because their </a:t>
            </a:r>
            <a:r>
              <a:rPr lang="en-US" dirty="0" err="1"/>
              <a:t>labour</a:t>
            </a:r>
            <a:r>
              <a:rPr lang="en-US" dirty="0"/>
              <a:t> income is only slightly higher than the unemployment benefits they now no longer receive, but also because they now need to pay social insurance contributions. </a:t>
            </a:r>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10</a:t>
            </a:fld>
            <a:endParaRPr lang="en-GB"/>
          </a:p>
        </p:txBody>
      </p:sp>
    </p:spTree>
    <p:extLst>
      <p:ext uri="{BB962C8B-B14F-4D97-AF65-F5344CB8AC3E}">
        <p14:creationId xmlns:p14="http://schemas.microsoft.com/office/powerpoint/2010/main" val="30677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Poland (Figure 11), the situation is different. Here, single unemployment single parents are estimated to be in poverty. They receive more child benefits compared to in Belgium, and a social assistance top-up, but only very low unemployment benefits. Moving in with grandparents actually decreases their financial situation, because the social assistance top-up, the child benefit, and the unemployment benefits are all lower in that scenario.</a:t>
            </a:r>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11</a:t>
            </a:fld>
            <a:endParaRPr lang="en-GB"/>
          </a:p>
        </p:txBody>
      </p:sp>
    </p:spTree>
    <p:extLst>
      <p:ext uri="{BB962C8B-B14F-4D97-AF65-F5344CB8AC3E}">
        <p14:creationId xmlns:p14="http://schemas.microsoft.com/office/powerpoint/2010/main" val="67511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6B6B4D-1C34-45CB-B688-ACDDD7EDFC47}" type="slidenum">
              <a:rPr lang="en-GB" smtClean="0"/>
              <a:t>15</a:t>
            </a:fld>
            <a:endParaRPr lang="en-GB"/>
          </a:p>
        </p:txBody>
      </p:sp>
    </p:spTree>
    <p:extLst>
      <p:ext uri="{BB962C8B-B14F-4D97-AF65-F5344CB8AC3E}">
        <p14:creationId xmlns:p14="http://schemas.microsoft.com/office/powerpoint/2010/main" val="1079157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BE0763C-29E4-5C80-1D80-2E7A5BCE00E5}"/>
              </a:ext>
            </a:extLst>
          </p:cNvPr>
          <p:cNvSpPr/>
          <p:nvPr userDrawn="1"/>
        </p:nvSpPr>
        <p:spPr>
          <a:xfrm>
            <a:off x="0" y="1391920"/>
            <a:ext cx="12192000" cy="2966720"/>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4E1814D7-89F7-B416-4492-1CDEC44BF45E}"/>
              </a:ext>
            </a:extLst>
          </p:cNvPr>
          <p:cNvSpPr>
            <a:spLocks noGrp="1"/>
          </p:cNvSpPr>
          <p:nvPr>
            <p:ph type="ctrTitle"/>
          </p:nvPr>
        </p:nvSpPr>
        <p:spPr>
          <a:xfrm>
            <a:off x="2235200" y="2168810"/>
            <a:ext cx="6786880" cy="1193800"/>
          </a:xfrm>
        </p:spPr>
        <p:txBody>
          <a:bodyPr anchor="b">
            <a:normAutofit/>
          </a:bodyPr>
          <a:lstStyle>
            <a:lvl1pPr algn="l">
              <a:defRPr sz="4000">
                <a:solidFill>
                  <a:schemeClr val="bg1"/>
                </a:solidFill>
              </a:defRPr>
            </a:lvl1pPr>
          </a:lstStyle>
          <a:p>
            <a:r>
              <a:rPr lang="en-US"/>
              <a:t>Click to edit Master title style</a:t>
            </a:r>
            <a:endParaRPr lang="es-ES" dirty="0"/>
          </a:p>
        </p:txBody>
      </p:sp>
      <p:pic>
        <p:nvPicPr>
          <p:cNvPr id="9" name="Imagen 8" descr="Patrón de fondo&#10;&#10;Descripción generada automáticamente con confianza media">
            <a:extLst>
              <a:ext uri="{FF2B5EF4-FFF2-40B4-BE49-F238E27FC236}">
                <a16:creationId xmlns:a16="http://schemas.microsoft.com/office/drawing/2014/main" id="{1A21BB8C-9BC9-2F6D-2203-DB9B09ECF353}"/>
              </a:ext>
            </a:extLst>
          </p:cNvPr>
          <p:cNvPicPr>
            <a:picLocks noChangeAspect="1"/>
          </p:cNvPicPr>
          <p:nvPr userDrawn="1"/>
        </p:nvPicPr>
        <p:blipFill rotWithShape="1">
          <a:blip r:embed="rId2"/>
          <a:srcRect r="79885" b="49859"/>
          <a:stretch/>
        </p:blipFill>
        <p:spPr>
          <a:xfrm rot="5400000">
            <a:off x="-95564" y="2006926"/>
            <a:ext cx="1856472" cy="1665344"/>
          </a:xfrm>
          <a:prstGeom prst="rect">
            <a:avLst/>
          </a:prstGeom>
        </p:spPr>
      </p:pic>
    </p:spTree>
    <p:extLst>
      <p:ext uri="{BB962C8B-B14F-4D97-AF65-F5344CB8AC3E}">
        <p14:creationId xmlns:p14="http://schemas.microsoft.com/office/powerpoint/2010/main" val="248967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D2D9-0668-E48B-AB88-B2B4C913D8AD}"/>
              </a:ext>
            </a:extLst>
          </p:cNvPr>
          <p:cNvSpPr>
            <a:spLocks noGrp="1"/>
          </p:cNvSpPr>
          <p:nvPr>
            <p:ph type="title"/>
          </p:nvPr>
        </p:nvSpPr>
        <p:spPr/>
        <p:txBody>
          <a:bodyPr/>
          <a:lstStyle/>
          <a:p>
            <a:r>
              <a:rPr lang="en-US"/>
              <a:t>Click to edit Master title style</a:t>
            </a:r>
            <a:endParaRPr lang="es-ES"/>
          </a:p>
        </p:txBody>
      </p:sp>
      <p:sp>
        <p:nvSpPr>
          <p:cNvPr id="3" name="Marcador de contenido 2">
            <a:extLst>
              <a:ext uri="{FF2B5EF4-FFF2-40B4-BE49-F238E27FC236}">
                <a16:creationId xmlns:a16="http://schemas.microsoft.com/office/drawing/2014/main" id="{B999E67A-DE95-5F7A-AB9D-939262B909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8" name="Imagen 7" descr="Patrón de fondo&#10;&#10;Descripción generada automáticamente con confianza media">
            <a:extLst>
              <a:ext uri="{FF2B5EF4-FFF2-40B4-BE49-F238E27FC236}">
                <a16:creationId xmlns:a16="http://schemas.microsoft.com/office/drawing/2014/main" id="{78AF8F7C-5E9F-1D79-F5E3-F3FE2E0FFC9B}"/>
              </a:ext>
            </a:extLst>
          </p:cNvPr>
          <p:cNvPicPr>
            <a:picLocks noChangeAspect="1"/>
          </p:cNvPicPr>
          <p:nvPr userDrawn="1"/>
        </p:nvPicPr>
        <p:blipFill rotWithShape="1">
          <a:blip r:embed="rId2"/>
          <a:srcRect b="73602"/>
          <a:stretch/>
        </p:blipFill>
        <p:spPr>
          <a:xfrm rot="5400000">
            <a:off x="-2329571" y="2413827"/>
            <a:ext cx="5148197" cy="489054"/>
          </a:xfrm>
          <a:prstGeom prst="rect">
            <a:avLst/>
          </a:prstGeom>
        </p:spPr>
      </p:pic>
      <p:pic>
        <p:nvPicPr>
          <p:cNvPr id="10" name="Imagen 9" descr="Patrón de fondo&#10;&#10;Descripción generada automáticamente con confianza media">
            <a:extLst>
              <a:ext uri="{FF2B5EF4-FFF2-40B4-BE49-F238E27FC236}">
                <a16:creationId xmlns:a16="http://schemas.microsoft.com/office/drawing/2014/main" id="{CE633988-50E5-A052-77C0-9F2F7817D2E0}"/>
              </a:ext>
            </a:extLst>
          </p:cNvPr>
          <p:cNvPicPr>
            <a:picLocks noChangeAspect="1"/>
          </p:cNvPicPr>
          <p:nvPr userDrawn="1"/>
        </p:nvPicPr>
        <p:blipFill rotWithShape="1">
          <a:blip r:embed="rId2"/>
          <a:srcRect l="-897" r="69321" b="77378"/>
          <a:stretch/>
        </p:blipFill>
        <p:spPr>
          <a:xfrm rot="5400000">
            <a:off x="-603224" y="5835676"/>
            <a:ext cx="1625547" cy="419100"/>
          </a:xfrm>
          <a:prstGeom prst="rect">
            <a:avLst/>
          </a:prstGeom>
        </p:spPr>
      </p:pic>
    </p:spTree>
    <p:extLst>
      <p:ext uri="{BB962C8B-B14F-4D97-AF65-F5344CB8AC3E}">
        <p14:creationId xmlns:p14="http://schemas.microsoft.com/office/powerpoint/2010/main" val="223234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tent 2 column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A8AA3-C44B-441C-D423-0BF0D83748C3}"/>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Marcador de texto 2">
            <a:extLst>
              <a:ext uri="{FF2B5EF4-FFF2-40B4-BE49-F238E27FC236}">
                <a16:creationId xmlns:a16="http://schemas.microsoft.com/office/drawing/2014/main" id="{8EF3DC15-4E32-D3F2-1EAF-1F4D84B74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Marcador de contenido 3">
            <a:extLst>
              <a:ext uri="{FF2B5EF4-FFF2-40B4-BE49-F238E27FC236}">
                <a16:creationId xmlns:a16="http://schemas.microsoft.com/office/drawing/2014/main" id="{84FC36CE-6216-0923-7BBF-847F194A2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texto 4">
            <a:extLst>
              <a:ext uri="{FF2B5EF4-FFF2-40B4-BE49-F238E27FC236}">
                <a16:creationId xmlns:a16="http://schemas.microsoft.com/office/drawing/2014/main" id="{C1DD0D00-D251-A944-52CC-2B93DDCD9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00A6506A-FCAF-19DF-8747-6CF3BB818F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pic>
        <p:nvPicPr>
          <p:cNvPr id="10" name="Imagen 9" descr="Patrón de fondo&#10;&#10;Descripción generada automáticamente con confianza media">
            <a:extLst>
              <a:ext uri="{FF2B5EF4-FFF2-40B4-BE49-F238E27FC236}">
                <a16:creationId xmlns:a16="http://schemas.microsoft.com/office/drawing/2014/main" id="{FF8FD20D-FE52-E925-7BBA-0807E6FEA30A}"/>
              </a:ext>
            </a:extLst>
          </p:cNvPr>
          <p:cNvPicPr>
            <a:picLocks noChangeAspect="1"/>
          </p:cNvPicPr>
          <p:nvPr userDrawn="1"/>
        </p:nvPicPr>
        <p:blipFill rotWithShape="1">
          <a:blip r:embed="rId2"/>
          <a:srcRect b="73602"/>
          <a:stretch/>
        </p:blipFill>
        <p:spPr>
          <a:xfrm rot="5400000">
            <a:off x="-2329571" y="2413827"/>
            <a:ext cx="5148197" cy="489054"/>
          </a:xfrm>
          <a:prstGeom prst="rect">
            <a:avLst/>
          </a:prstGeom>
        </p:spPr>
      </p:pic>
      <p:pic>
        <p:nvPicPr>
          <p:cNvPr id="11" name="Imagen 10" descr="Patrón de fondo&#10;&#10;Descripción generada automáticamente con confianza media">
            <a:extLst>
              <a:ext uri="{FF2B5EF4-FFF2-40B4-BE49-F238E27FC236}">
                <a16:creationId xmlns:a16="http://schemas.microsoft.com/office/drawing/2014/main" id="{101FE2E7-7E75-F6AF-8259-DEB14AB0AE64}"/>
              </a:ext>
            </a:extLst>
          </p:cNvPr>
          <p:cNvPicPr>
            <a:picLocks noChangeAspect="1"/>
          </p:cNvPicPr>
          <p:nvPr userDrawn="1"/>
        </p:nvPicPr>
        <p:blipFill rotWithShape="1">
          <a:blip r:embed="rId2"/>
          <a:srcRect l="-897" r="69321" b="77378"/>
          <a:stretch/>
        </p:blipFill>
        <p:spPr>
          <a:xfrm rot="5400000">
            <a:off x="-603224" y="5835676"/>
            <a:ext cx="1625547" cy="419100"/>
          </a:xfrm>
          <a:prstGeom prst="rect">
            <a:avLst/>
          </a:prstGeom>
        </p:spPr>
      </p:pic>
    </p:spTree>
    <p:extLst>
      <p:ext uri="{BB962C8B-B14F-4D97-AF65-F5344CB8AC3E}">
        <p14:creationId xmlns:p14="http://schemas.microsoft.com/office/powerpoint/2010/main" val="111474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A1850893-A05A-C53E-1F5E-8DA1150E5A80}"/>
              </a:ext>
            </a:extLst>
          </p:cNvPr>
          <p:cNvSpPr/>
          <p:nvPr userDrawn="1"/>
        </p:nvSpPr>
        <p:spPr>
          <a:xfrm>
            <a:off x="5511037" y="5545379"/>
            <a:ext cx="6680963" cy="894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C33BE96B-C794-1B16-4928-DF7424FB62CA}"/>
              </a:ext>
            </a:extLst>
          </p:cNvPr>
          <p:cNvSpPr/>
          <p:nvPr userDrawn="1"/>
        </p:nvSpPr>
        <p:spPr>
          <a:xfrm>
            <a:off x="0" y="1"/>
            <a:ext cx="6262620" cy="5622079"/>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Título 1">
            <a:extLst>
              <a:ext uri="{FF2B5EF4-FFF2-40B4-BE49-F238E27FC236}">
                <a16:creationId xmlns:a16="http://schemas.microsoft.com/office/drawing/2014/main" id="{A15795D6-A9ED-D609-6A0A-C2B73878BF6E}"/>
              </a:ext>
            </a:extLst>
          </p:cNvPr>
          <p:cNvSpPr>
            <a:spLocks noGrp="1"/>
          </p:cNvSpPr>
          <p:nvPr>
            <p:ph type="title"/>
          </p:nvPr>
        </p:nvSpPr>
        <p:spPr>
          <a:xfrm>
            <a:off x="753170" y="1357955"/>
            <a:ext cx="4505587" cy="2356471"/>
          </a:xfrm>
        </p:spPr>
        <p:txBody>
          <a:bodyPr/>
          <a:lstStyle>
            <a:lvl1pPr algn="l">
              <a:defRPr>
                <a:solidFill>
                  <a:schemeClr val="bg1"/>
                </a:solidFill>
              </a:defRPr>
            </a:lvl1pPr>
          </a:lstStyle>
          <a:p>
            <a:r>
              <a:rPr lang="en-US"/>
              <a:t>Click to edit Master title style</a:t>
            </a:r>
            <a:endParaRPr lang="es-ES" dirty="0"/>
          </a:p>
        </p:txBody>
      </p:sp>
      <p:sp>
        <p:nvSpPr>
          <p:cNvPr id="12" name="CuadroTexto 11">
            <a:extLst>
              <a:ext uri="{FF2B5EF4-FFF2-40B4-BE49-F238E27FC236}">
                <a16:creationId xmlns:a16="http://schemas.microsoft.com/office/drawing/2014/main" id="{CBB8771F-1E81-BD0E-D628-23CFDCDD190D}"/>
              </a:ext>
            </a:extLst>
          </p:cNvPr>
          <p:cNvSpPr txBox="1"/>
          <p:nvPr userDrawn="1"/>
        </p:nvSpPr>
        <p:spPr>
          <a:xfrm>
            <a:off x="6553834" y="5846734"/>
            <a:ext cx="3531907" cy="590931"/>
          </a:xfrm>
          <a:prstGeom prst="rect">
            <a:avLst/>
          </a:prstGeom>
          <a:noFill/>
        </p:spPr>
        <p:txBody>
          <a:bodyPr wrap="square" rtlCol="0">
            <a:spAutoFit/>
          </a:bodyPr>
          <a:lstStyle/>
          <a:p>
            <a:pPr algn="just" fontAlgn="ctr">
              <a:lnSpc>
                <a:spcPct val="120000"/>
              </a:lnSpc>
              <a:spcAft>
                <a:spcPts val="1000"/>
              </a:spcAft>
            </a:pPr>
            <a:r>
              <a:rPr lang="en-GB" sz="900" dirty="0">
                <a:solidFill>
                  <a:srgbClr val="055576"/>
                </a:solidFill>
                <a:effectLst/>
                <a:latin typeface="Calibri" panose="020F0502020204030204" pitchFamily="34" charset="0"/>
                <a:ea typeface="Arial" panose="020B0604020202020204" pitchFamily="34" charset="0"/>
              </a:rPr>
              <a:t>This project has received funding from the European Union’s Horizon Europe research and innovation programme under Grant Agreement No Project 101060410 and Innovate UK, the UK’s Innovation Agency.</a:t>
            </a:r>
            <a:endParaRPr lang="es-ES" sz="900" dirty="0">
              <a:solidFill>
                <a:srgbClr val="5A5A5A"/>
              </a:solidFill>
              <a:effectLst/>
              <a:latin typeface="Arial" panose="020B0604020202020204" pitchFamily="34" charset="0"/>
              <a:ea typeface="Arial" panose="020B0604020202020204" pitchFamily="34" charset="0"/>
            </a:endParaRPr>
          </a:p>
        </p:txBody>
      </p:sp>
      <p:pic>
        <p:nvPicPr>
          <p:cNvPr id="13" name="Imagen 12">
            <a:extLst>
              <a:ext uri="{FF2B5EF4-FFF2-40B4-BE49-F238E27FC236}">
                <a16:creationId xmlns:a16="http://schemas.microsoft.com/office/drawing/2014/main" id="{A854A109-6275-DC5B-3A1F-8CF62736FD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2351" y="6035629"/>
            <a:ext cx="1096449" cy="369184"/>
          </a:xfrm>
          <a:prstGeom prst="rect">
            <a:avLst/>
          </a:prstGeom>
        </p:spPr>
      </p:pic>
      <p:pic>
        <p:nvPicPr>
          <p:cNvPr id="14" name="Imagen 13">
            <a:extLst>
              <a:ext uri="{FF2B5EF4-FFF2-40B4-BE49-F238E27FC236}">
                <a16:creationId xmlns:a16="http://schemas.microsoft.com/office/drawing/2014/main" id="{3A3ABDFC-9D06-7194-64FC-851AEC119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6470" y="6054575"/>
            <a:ext cx="567508" cy="383090"/>
          </a:xfrm>
          <a:prstGeom prst="rect">
            <a:avLst/>
          </a:prstGeom>
        </p:spPr>
      </p:pic>
      <p:grpSp>
        <p:nvGrpSpPr>
          <p:cNvPr id="2" name="Grupo 1">
            <a:extLst>
              <a:ext uri="{FF2B5EF4-FFF2-40B4-BE49-F238E27FC236}">
                <a16:creationId xmlns:a16="http://schemas.microsoft.com/office/drawing/2014/main" id="{D3C1913B-9EF8-47CD-DA3E-92308FF53DB8}"/>
              </a:ext>
            </a:extLst>
          </p:cNvPr>
          <p:cNvGrpSpPr/>
          <p:nvPr userDrawn="1"/>
        </p:nvGrpSpPr>
        <p:grpSpPr>
          <a:xfrm>
            <a:off x="6738163" y="1144246"/>
            <a:ext cx="4923493" cy="3598271"/>
            <a:chOff x="0" y="0"/>
            <a:chExt cx="3255645" cy="2379403"/>
          </a:xfrm>
        </p:grpSpPr>
        <p:pic>
          <p:nvPicPr>
            <p:cNvPr id="3" name="Imagen 2" descr="Logotipo, nombre de la empresa&#10;&#10;Descripción generada automáticamente">
              <a:extLst>
                <a:ext uri="{FF2B5EF4-FFF2-40B4-BE49-F238E27FC236}">
                  <a16:creationId xmlns:a16="http://schemas.microsoft.com/office/drawing/2014/main" id="{7187FB75-AEDD-448B-6A83-58C4B01A747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2509" y="0"/>
              <a:ext cx="1202690" cy="628650"/>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7410E951-0DA9-CBA0-FB47-9458389EDA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8800" y="83127"/>
              <a:ext cx="844550" cy="441325"/>
            </a:xfrm>
            <a:prstGeom prst="rect">
              <a:avLst/>
            </a:prstGeom>
          </p:spPr>
        </p:pic>
        <p:pic>
          <p:nvPicPr>
            <p:cNvPr id="5" name="Imagen 4" descr="Texto, Logotipo, nombre de la empresa&#10;&#10;Descripción generada automáticamente">
              <a:extLst>
                <a:ext uri="{FF2B5EF4-FFF2-40B4-BE49-F238E27FC236}">
                  <a16:creationId xmlns:a16="http://schemas.microsoft.com/office/drawing/2014/main" id="{9284AB2E-084E-672E-29B5-7C7627DA80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706582"/>
              <a:ext cx="1045845" cy="546735"/>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97747B85-64A4-EF6C-F04E-BB018AC5F9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1490" y="734291"/>
              <a:ext cx="1010920" cy="528320"/>
            </a:xfrm>
            <a:prstGeom prst="rect">
              <a:avLst/>
            </a:prstGeom>
          </p:spPr>
        </p:pic>
        <p:pic>
          <p:nvPicPr>
            <p:cNvPr id="15" name="Imagen 14" descr="Texto&#10;&#10;Descripción generada automáticamente">
              <a:extLst>
                <a:ext uri="{FF2B5EF4-FFF2-40B4-BE49-F238E27FC236}">
                  <a16:creationId xmlns:a16="http://schemas.microsoft.com/office/drawing/2014/main" id="{F17C5C1E-B4E7-4337-5F06-3E9D56A8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38400" y="817418"/>
              <a:ext cx="817245" cy="427355"/>
            </a:xfrm>
            <a:prstGeom prst="rect">
              <a:avLst/>
            </a:prstGeom>
          </p:spPr>
        </p:pic>
        <p:pic>
          <p:nvPicPr>
            <p:cNvPr id="16" name="Imagen 15" descr="Forma, Flecha&#10;&#10;Descripción generada automáticamente con confianza media">
              <a:extLst>
                <a:ext uri="{FF2B5EF4-FFF2-40B4-BE49-F238E27FC236}">
                  <a16:creationId xmlns:a16="http://schemas.microsoft.com/office/drawing/2014/main" id="{D5F5ACFE-AF89-3FB2-1604-617A992C3A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1272" y="1593273"/>
              <a:ext cx="607060" cy="786130"/>
            </a:xfrm>
            <a:prstGeom prst="rect">
              <a:avLst/>
            </a:prstGeom>
          </p:spPr>
        </p:pic>
        <p:pic>
          <p:nvPicPr>
            <p:cNvPr id="17" name="Imagen 16" descr="Logotipo&#10;&#10;Descripción generada automáticamente">
              <a:extLst>
                <a:ext uri="{FF2B5EF4-FFF2-40B4-BE49-F238E27FC236}">
                  <a16:creationId xmlns:a16="http://schemas.microsoft.com/office/drawing/2014/main" id="{86518AF1-F3A8-300A-D835-62880E303C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76400" y="1773382"/>
              <a:ext cx="1121410" cy="586105"/>
            </a:xfrm>
            <a:prstGeom prst="rect">
              <a:avLst/>
            </a:prstGeom>
          </p:spPr>
        </p:pic>
      </p:grpSp>
      <p:sp>
        <p:nvSpPr>
          <p:cNvPr id="18" name="CuadroTexto 17">
            <a:extLst>
              <a:ext uri="{FF2B5EF4-FFF2-40B4-BE49-F238E27FC236}">
                <a16:creationId xmlns:a16="http://schemas.microsoft.com/office/drawing/2014/main" id="{FA45600A-57AE-E012-BFFF-E2E992F0DC89}"/>
              </a:ext>
            </a:extLst>
          </p:cNvPr>
          <p:cNvSpPr txBox="1"/>
          <p:nvPr userDrawn="1"/>
        </p:nvSpPr>
        <p:spPr>
          <a:xfrm>
            <a:off x="7743215" y="375218"/>
            <a:ext cx="3037840" cy="369332"/>
          </a:xfrm>
          <a:prstGeom prst="rect">
            <a:avLst/>
          </a:prstGeom>
          <a:noFill/>
        </p:spPr>
        <p:txBody>
          <a:bodyPr wrap="square" rtlCol="0">
            <a:spAutoFit/>
          </a:bodyPr>
          <a:lstStyle/>
          <a:p>
            <a:pPr algn="ctr"/>
            <a:r>
              <a:rPr lang="en-GB" b="1" noProof="0" dirty="0">
                <a:solidFill>
                  <a:schemeClr val="accent1"/>
                </a:solidFill>
              </a:rPr>
              <a:t>Consortium members</a:t>
            </a:r>
          </a:p>
        </p:txBody>
      </p:sp>
      <p:cxnSp>
        <p:nvCxnSpPr>
          <p:cNvPr id="20" name="Conector recto 19">
            <a:extLst>
              <a:ext uri="{FF2B5EF4-FFF2-40B4-BE49-F238E27FC236}">
                <a16:creationId xmlns:a16="http://schemas.microsoft.com/office/drawing/2014/main" id="{F77F7629-7EA5-D14A-0807-E47CD461C22E}"/>
              </a:ext>
            </a:extLst>
          </p:cNvPr>
          <p:cNvCxnSpPr/>
          <p:nvPr userDrawn="1"/>
        </p:nvCxnSpPr>
        <p:spPr>
          <a:xfrm>
            <a:off x="8186049" y="757272"/>
            <a:ext cx="217213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2" name="Imagen 21" descr="Patrón de fondo&#10;&#10;Descripción generada automáticamente con confianza media">
            <a:extLst>
              <a:ext uri="{FF2B5EF4-FFF2-40B4-BE49-F238E27FC236}">
                <a16:creationId xmlns:a16="http://schemas.microsoft.com/office/drawing/2014/main" id="{1899D293-2BD3-4F2C-8FA7-4888F29ADA6B}"/>
              </a:ext>
            </a:extLst>
          </p:cNvPr>
          <p:cNvPicPr>
            <a:picLocks noChangeAspect="1"/>
          </p:cNvPicPr>
          <p:nvPr userDrawn="1"/>
        </p:nvPicPr>
        <p:blipFill rotWithShape="1">
          <a:blip r:embed="rId11"/>
          <a:srcRect b="73602"/>
          <a:stretch/>
        </p:blipFill>
        <p:spPr>
          <a:xfrm>
            <a:off x="557211" y="5133026"/>
            <a:ext cx="5148197" cy="489054"/>
          </a:xfrm>
          <a:prstGeom prst="rect">
            <a:avLst/>
          </a:prstGeom>
        </p:spPr>
      </p:pic>
    </p:spTree>
    <p:extLst>
      <p:ext uri="{BB962C8B-B14F-4D97-AF65-F5344CB8AC3E}">
        <p14:creationId xmlns:p14="http://schemas.microsoft.com/office/powerpoint/2010/main" val="133223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hite page">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CA4E37C-DBA9-2A23-6214-FFF2035E8035}"/>
              </a:ext>
            </a:extLst>
          </p:cNvPr>
          <p:cNvSpPr/>
          <p:nvPr userDrawn="1"/>
        </p:nvSpPr>
        <p:spPr>
          <a:xfrm>
            <a:off x="10070275" y="5605153"/>
            <a:ext cx="2121725" cy="1252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8DA0F1DC-5A12-42A2-6C5E-50DD97E84547}"/>
              </a:ext>
            </a:extLst>
          </p:cNvPr>
          <p:cNvSpPr/>
          <p:nvPr userDrawn="1"/>
        </p:nvSpPr>
        <p:spPr>
          <a:xfrm>
            <a:off x="608775" y="5605153"/>
            <a:ext cx="2121725" cy="1252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4421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2F5BBC-4AE4-AB3A-A705-3DA08F9CC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modify the title style of the pattern</a:t>
            </a:r>
            <a:endParaRPr lang="es-ES" dirty="0"/>
          </a:p>
        </p:txBody>
      </p:sp>
      <p:sp>
        <p:nvSpPr>
          <p:cNvPr id="3" name="Marcador de texto 2">
            <a:extLst>
              <a:ext uri="{FF2B5EF4-FFF2-40B4-BE49-F238E27FC236}">
                <a16:creationId xmlns:a16="http://schemas.microsoft.com/office/drawing/2014/main" id="{94D2A041-1AAA-FE0C-82FD-BED7ED33C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modify the text styles of the pattern
Second level
Third level
Fourth level
Fifth level</a:t>
            </a:r>
          </a:p>
        </p:txBody>
      </p:sp>
      <p:pic>
        <p:nvPicPr>
          <p:cNvPr id="7" name="Imagen 6" descr="Logotipo&#10;&#10;Descripción generada automáticamente">
            <a:extLst>
              <a:ext uri="{FF2B5EF4-FFF2-40B4-BE49-F238E27FC236}">
                <a16:creationId xmlns:a16="http://schemas.microsoft.com/office/drawing/2014/main" id="{7A61B333-6F11-8A4A-E41C-9711D2D3E179}"/>
              </a:ext>
            </a:extLst>
          </p:cNvPr>
          <p:cNvPicPr>
            <a:picLocks noChangeAspect="1"/>
          </p:cNvPicPr>
          <p:nvPr userDrawn="1"/>
        </p:nvPicPr>
        <p:blipFill>
          <a:blip r:embed="rId7"/>
          <a:stretch>
            <a:fillRect/>
          </a:stretch>
        </p:blipFill>
        <p:spPr>
          <a:xfrm>
            <a:off x="10435780" y="5816100"/>
            <a:ext cx="1479779" cy="985533"/>
          </a:xfrm>
          <a:prstGeom prst="rect">
            <a:avLst/>
          </a:prstGeom>
        </p:spPr>
      </p:pic>
      <p:sp>
        <p:nvSpPr>
          <p:cNvPr id="4" name="CuadroTexto 3">
            <a:extLst>
              <a:ext uri="{FF2B5EF4-FFF2-40B4-BE49-F238E27FC236}">
                <a16:creationId xmlns:a16="http://schemas.microsoft.com/office/drawing/2014/main" id="{0E07639D-C94B-3FAD-D6BB-108B2EE2C2C9}"/>
              </a:ext>
            </a:extLst>
          </p:cNvPr>
          <p:cNvSpPr txBox="1"/>
          <p:nvPr userDrawn="1"/>
        </p:nvSpPr>
        <p:spPr>
          <a:xfrm>
            <a:off x="725466" y="6176963"/>
            <a:ext cx="3837908"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b="1" dirty="0">
                <a:solidFill>
                  <a:srgbClr val="065576"/>
                </a:solidFill>
              </a:rPr>
              <a:t>reusilience.eu        </a:t>
            </a:r>
            <a:r>
              <a:rPr lang="en-GB" sz="1500" b="1" dirty="0">
                <a:solidFill>
                  <a:schemeClr val="accent1"/>
                </a:solidFill>
              </a:rPr>
              <a:t>#FamilyResilience</a:t>
            </a:r>
          </a:p>
          <a:p>
            <a:pPr algn="l"/>
            <a:endParaRPr lang="es-ES" sz="1500" dirty="0">
              <a:solidFill>
                <a:srgbClr val="065576"/>
              </a:solidFill>
            </a:endParaRPr>
          </a:p>
        </p:txBody>
      </p:sp>
      <p:sp>
        <p:nvSpPr>
          <p:cNvPr id="5" name="TextBox 4">
            <a:extLst>
              <a:ext uri="{FF2B5EF4-FFF2-40B4-BE49-F238E27FC236}">
                <a16:creationId xmlns:a16="http://schemas.microsoft.com/office/drawing/2014/main" id="{A31C5625-87E8-9A49-B2AF-2C60E805E8EE}"/>
              </a:ext>
            </a:extLst>
          </p:cNvPr>
          <p:cNvSpPr txBox="1"/>
          <p:nvPr userDrawn="1"/>
        </p:nvSpPr>
        <p:spPr>
          <a:xfrm>
            <a:off x="725466" y="6461656"/>
            <a:ext cx="7222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00" cap="none" spc="0" normalizeH="0" baseline="0" noProof="0" dirty="0">
                <a:ln>
                  <a:noFill/>
                </a:ln>
                <a:solidFill>
                  <a:srgbClr val="065576"/>
                </a:solidFill>
                <a:effectLst/>
                <a:uLnTx/>
                <a:uFillTx/>
                <a:latin typeface="Calibri" panose="020F0502020204030204" pitchFamily="34" charset="0"/>
                <a:ea typeface="Cambria" panose="02040503050406030204" pitchFamily="18" charset="0"/>
                <a:cs typeface="Times New Roman" panose="02020603050405020304" pitchFamily="18" charset="0"/>
              </a:rPr>
              <a:t>Final conference for the </a:t>
            </a:r>
            <a:r>
              <a:rPr kumimoji="0" lang="en-GB" sz="1000" b="1" i="0" u="none" strike="noStrike" kern="100" cap="none" spc="0" normalizeH="0" baseline="0" noProof="0" dirty="0" err="1">
                <a:ln>
                  <a:noFill/>
                </a:ln>
                <a:solidFill>
                  <a:srgbClr val="065576"/>
                </a:solidFill>
                <a:effectLst/>
                <a:uLnTx/>
                <a:uFillTx/>
                <a:latin typeface="Calibri" panose="020F0502020204030204" pitchFamily="34" charset="0"/>
                <a:ea typeface="Cambria" panose="02040503050406030204" pitchFamily="18" charset="0"/>
                <a:cs typeface="Times New Roman" panose="02020603050405020304" pitchFamily="18" charset="0"/>
              </a:rPr>
              <a:t>rEUsilience</a:t>
            </a:r>
            <a:r>
              <a:rPr kumimoji="0" lang="en-GB" sz="1000" b="1" i="0" u="none" strike="noStrike" kern="100" cap="none" spc="0" normalizeH="0" baseline="0" noProof="0" dirty="0">
                <a:ln>
                  <a:noFill/>
                </a:ln>
                <a:solidFill>
                  <a:srgbClr val="065576"/>
                </a:solidFill>
                <a:effectLst/>
                <a:uLnTx/>
                <a:uFillTx/>
                <a:latin typeface="Calibri" panose="020F0502020204030204" pitchFamily="34" charset="0"/>
                <a:ea typeface="Cambria" panose="02040503050406030204" pitchFamily="18" charset="0"/>
                <a:cs typeface="Times New Roman" panose="02020603050405020304" pitchFamily="18" charset="0"/>
              </a:rPr>
              <a:t> project</a:t>
            </a:r>
            <a:r>
              <a:rPr kumimoji="0" lang="en-GB" sz="1000" b="0" i="0" u="none" strike="noStrike" kern="1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GB" sz="1000" b="1" i="0" u="none" strike="noStrike" kern="1200" cap="none" spc="0" normalizeH="0" baseline="0" noProof="0" dirty="0">
                <a:ln>
                  <a:noFill/>
                </a:ln>
                <a:solidFill>
                  <a:srgbClr val="065576"/>
                </a:solidFill>
                <a:effectLst/>
                <a:uLnTx/>
                <a:uFillTx/>
                <a:latin typeface="Calibri" panose="020F0502020204030204"/>
                <a:ea typeface="+mn-ea"/>
                <a:cs typeface="+mn-cs"/>
              </a:rPr>
              <a:t>The State of Family Resilience in Europe Today: new evidence to support policy reform</a:t>
            </a:r>
            <a:endParaRPr kumimoji="0" lang="en-GB" sz="1000" b="0" i="0" u="none" strike="noStrike" kern="1200" cap="none" spc="0" normalizeH="0" baseline="0" noProof="0" dirty="0">
              <a:ln>
                <a:noFill/>
              </a:ln>
              <a:solidFill>
                <a:srgbClr val="06557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06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5" r:id="rId5"/>
  </p:sldLayoutIdLst>
  <p:txStyles>
    <p:titleStyle>
      <a:lvl1pPr algn="l" defTabSz="914400" rtl="0" eaLnBrk="1" latinLnBrk="0" hangingPunct="1">
        <a:lnSpc>
          <a:spcPct val="90000"/>
        </a:lnSpc>
        <a:spcBef>
          <a:spcPct val="0"/>
        </a:spcBef>
        <a:buNone/>
        <a:defRPr sz="4400" b="1" kern="1200">
          <a:solidFill>
            <a:srgbClr val="0655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75235C0-03C5-21D5-4812-CF06FE43053C}"/>
              </a:ext>
            </a:extLst>
          </p:cNvPr>
          <p:cNvSpPr/>
          <p:nvPr/>
        </p:nvSpPr>
        <p:spPr>
          <a:xfrm>
            <a:off x="-35949" y="0"/>
            <a:ext cx="9271572" cy="6356959"/>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36F17AC7-D8F9-105C-1745-57B3CE8B2A6D}"/>
              </a:ext>
            </a:extLst>
          </p:cNvPr>
          <p:cNvSpPr>
            <a:spLocks noGrp="1"/>
          </p:cNvSpPr>
          <p:nvPr>
            <p:ph type="ctrTitle" idx="4294967295"/>
          </p:nvPr>
        </p:nvSpPr>
        <p:spPr>
          <a:xfrm>
            <a:off x="1746946" y="1238877"/>
            <a:ext cx="7677271" cy="2188909"/>
          </a:xfrm>
        </p:spPr>
        <p:txBody>
          <a:bodyPr>
            <a:noAutofit/>
          </a:bodyPr>
          <a:lstStyle/>
          <a:p>
            <a:pPr algn="ctr"/>
            <a:r>
              <a:rPr lang="en-US" b="1" dirty="0">
                <a:solidFill>
                  <a:schemeClr val="bg1"/>
                </a:solidFill>
              </a:rPr>
              <a:t>Better income support for families with children with a particular concern for low-resourced families</a:t>
            </a:r>
            <a:endParaRPr lang="en-GB" b="1" dirty="0">
              <a:solidFill>
                <a:schemeClr val="bg1"/>
              </a:solidFill>
            </a:endParaRPr>
          </a:p>
        </p:txBody>
      </p:sp>
      <p:sp>
        <p:nvSpPr>
          <p:cNvPr id="5" name="Rectángulo 4">
            <a:extLst>
              <a:ext uri="{FF2B5EF4-FFF2-40B4-BE49-F238E27FC236}">
                <a16:creationId xmlns:a16="http://schemas.microsoft.com/office/drawing/2014/main" id="{A821C5DE-0993-FB6D-ECC6-68405872DDBB}"/>
              </a:ext>
            </a:extLst>
          </p:cNvPr>
          <p:cNvSpPr/>
          <p:nvPr/>
        </p:nvSpPr>
        <p:spPr>
          <a:xfrm>
            <a:off x="-35949" y="5874706"/>
            <a:ext cx="9269260" cy="1002082"/>
          </a:xfrm>
          <a:prstGeom prst="rect">
            <a:avLst/>
          </a:prstGeom>
          <a:solidFill>
            <a:srgbClr val="0972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descr="Logotipo&#10;&#10;Descripción generada automáticamente">
            <a:extLst>
              <a:ext uri="{FF2B5EF4-FFF2-40B4-BE49-F238E27FC236}">
                <a16:creationId xmlns:a16="http://schemas.microsoft.com/office/drawing/2014/main" id="{1D506CC7-0942-AC96-2780-D5C3D60F1E27}"/>
              </a:ext>
            </a:extLst>
          </p:cNvPr>
          <p:cNvPicPr>
            <a:picLocks noChangeAspect="1"/>
          </p:cNvPicPr>
          <p:nvPr/>
        </p:nvPicPr>
        <p:blipFill>
          <a:blip r:embed="rId3"/>
          <a:stretch>
            <a:fillRect/>
          </a:stretch>
        </p:blipFill>
        <p:spPr>
          <a:xfrm>
            <a:off x="9499373" y="2186398"/>
            <a:ext cx="2529788" cy="1684839"/>
          </a:xfrm>
          <a:prstGeom prst="rect">
            <a:avLst/>
          </a:prstGeom>
        </p:spPr>
      </p:pic>
      <p:pic>
        <p:nvPicPr>
          <p:cNvPr id="9" name="Imagen 8" descr="Patrón de fondo&#10;&#10;Descripción generada automáticamente con confianza media">
            <a:extLst>
              <a:ext uri="{FF2B5EF4-FFF2-40B4-BE49-F238E27FC236}">
                <a16:creationId xmlns:a16="http://schemas.microsoft.com/office/drawing/2014/main" id="{288BA9CC-D78C-C22E-1D10-1ECD1099EDDB}"/>
              </a:ext>
            </a:extLst>
          </p:cNvPr>
          <p:cNvPicPr>
            <a:picLocks noChangeAspect="1"/>
          </p:cNvPicPr>
          <p:nvPr/>
        </p:nvPicPr>
        <p:blipFill rotWithShape="1">
          <a:blip r:embed="rId4"/>
          <a:srcRect b="73602"/>
          <a:stretch/>
        </p:blipFill>
        <p:spPr>
          <a:xfrm>
            <a:off x="-2312" y="5357453"/>
            <a:ext cx="5148197" cy="489054"/>
          </a:xfrm>
          <a:prstGeom prst="rect">
            <a:avLst/>
          </a:prstGeom>
        </p:spPr>
      </p:pic>
      <p:pic>
        <p:nvPicPr>
          <p:cNvPr id="10" name="Imagen 9" descr="Patrón de fondo&#10;&#10;Descripción generada automáticamente con confianza media">
            <a:extLst>
              <a:ext uri="{FF2B5EF4-FFF2-40B4-BE49-F238E27FC236}">
                <a16:creationId xmlns:a16="http://schemas.microsoft.com/office/drawing/2014/main" id="{8559CB5C-C4C6-739F-6867-F7921F7BEFAE}"/>
              </a:ext>
            </a:extLst>
          </p:cNvPr>
          <p:cNvPicPr>
            <a:picLocks noChangeAspect="1"/>
          </p:cNvPicPr>
          <p:nvPr/>
        </p:nvPicPr>
        <p:blipFill rotWithShape="1">
          <a:blip r:embed="rId4"/>
          <a:srcRect r="20925" b="73602"/>
          <a:stretch/>
        </p:blipFill>
        <p:spPr>
          <a:xfrm>
            <a:off x="5164665" y="5366864"/>
            <a:ext cx="4070958" cy="489054"/>
          </a:xfrm>
          <a:prstGeom prst="rect">
            <a:avLst/>
          </a:prstGeom>
        </p:spPr>
      </p:pic>
      <p:pic>
        <p:nvPicPr>
          <p:cNvPr id="12" name="Imagen 11" descr="Patrón de fondo&#10;&#10;Descripción generada automáticamente con confianza media">
            <a:extLst>
              <a:ext uri="{FF2B5EF4-FFF2-40B4-BE49-F238E27FC236}">
                <a16:creationId xmlns:a16="http://schemas.microsoft.com/office/drawing/2014/main" id="{B5655BF1-28D2-C9D4-D506-5297FE8081D8}"/>
              </a:ext>
            </a:extLst>
          </p:cNvPr>
          <p:cNvPicPr>
            <a:picLocks noChangeAspect="1"/>
          </p:cNvPicPr>
          <p:nvPr/>
        </p:nvPicPr>
        <p:blipFill rotWithShape="1">
          <a:blip r:embed="rId4"/>
          <a:srcRect r="79885" b="49859"/>
          <a:stretch/>
        </p:blipFill>
        <p:spPr>
          <a:xfrm rot="5400000">
            <a:off x="-131513" y="1846055"/>
            <a:ext cx="1856472" cy="1665344"/>
          </a:xfrm>
          <a:prstGeom prst="rect">
            <a:avLst/>
          </a:prstGeom>
        </p:spPr>
      </p:pic>
      <p:sp>
        <p:nvSpPr>
          <p:cNvPr id="15" name="CuadroTexto 14">
            <a:extLst>
              <a:ext uri="{FF2B5EF4-FFF2-40B4-BE49-F238E27FC236}">
                <a16:creationId xmlns:a16="http://schemas.microsoft.com/office/drawing/2014/main" id="{8B48B2A4-449E-A586-0149-BBB00D76093A}"/>
              </a:ext>
            </a:extLst>
          </p:cNvPr>
          <p:cNvSpPr txBox="1"/>
          <p:nvPr/>
        </p:nvSpPr>
        <p:spPr>
          <a:xfrm>
            <a:off x="9281135" y="4785849"/>
            <a:ext cx="2922740" cy="369332"/>
          </a:xfrm>
          <a:prstGeom prst="rect">
            <a:avLst/>
          </a:prstGeom>
          <a:solidFill>
            <a:schemeClr val="bg1">
              <a:lumMod val="95000"/>
            </a:schemeClr>
          </a:solidFill>
        </p:spPr>
        <p:txBody>
          <a:bodyPr wrap="square" rtlCol="0">
            <a:spAutoFit/>
          </a:bodyPr>
          <a:lstStyle/>
          <a:p>
            <a:pPr algn="ctr"/>
            <a:r>
              <a:rPr lang="es-ES" b="1" dirty="0">
                <a:solidFill>
                  <a:srgbClr val="065576"/>
                </a:solidFill>
              </a:rPr>
              <a:t>reusilience.eu</a:t>
            </a:r>
            <a:endParaRPr lang="es-ES" dirty="0">
              <a:solidFill>
                <a:srgbClr val="065576"/>
              </a:solidFill>
            </a:endParaRPr>
          </a:p>
        </p:txBody>
      </p:sp>
      <p:sp>
        <p:nvSpPr>
          <p:cNvPr id="16" name="CuadroTexto 15">
            <a:extLst>
              <a:ext uri="{FF2B5EF4-FFF2-40B4-BE49-F238E27FC236}">
                <a16:creationId xmlns:a16="http://schemas.microsoft.com/office/drawing/2014/main" id="{677EACBD-5B4F-E618-3085-7CDC6E692EA2}"/>
              </a:ext>
            </a:extLst>
          </p:cNvPr>
          <p:cNvSpPr txBox="1"/>
          <p:nvPr/>
        </p:nvSpPr>
        <p:spPr>
          <a:xfrm>
            <a:off x="9424217" y="6069793"/>
            <a:ext cx="2604944" cy="609398"/>
          </a:xfrm>
          <a:prstGeom prst="rect">
            <a:avLst/>
          </a:prstGeom>
          <a:noFill/>
        </p:spPr>
        <p:txBody>
          <a:bodyPr wrap="square" rtlCol="0">
            <a:spAutoFit/>
          </a:bodyPr>
          <a:lstStyle/>
          <a:p>
            <a:pPr algn="just" fontAlgn="ctr">
              <a:lnSpc>
                <a:spcPct val="120000"/>
              </a:lnSpc>
              <a:spcAft>
                <a:spcPts val="1000"/>
              </a:spcAft>
            </a:pPr>
            <a:r>
              <a:rPr lang="en-GB" sz="700" dirty="0">
                <a:solidFill>
                  <a:srgbClr val="055576"/>
                </a:solidFill>
                <a:effectLst/>
                <a:latin typeface="Calibri" panose="020F0502020204030204" pitchFamily="34" charset="0"/>
                <a:ea typeface="Arial" panose="020B0604020202020204" pitchFamily="34" charset="0"/>
              </a:rPr>
              <a:t>This project has received funding from the European Union’s Horizon Europe research and innovation programme under Grant Agreement No Project 101060410 and Innovate UK, the UK’s Innovation Agency.</a:t>
            </a:r>
            <a:endParaRPr lang="es-ES" sz="700" dirty="0">
              <a:solidFill>
                <a:srgbClr val="5A5A5A"/>
              </a:solidFill>
              <a:effectLst/>
              <a:latin typeface="Arial" panose="020B0604020202020204" pitchFamily="34" charset="0"/>
              <a:ea typeface="Arial" panose="020B0604020202020204" pitchFamily="34" charset="0"/>
            </a:endParaRPr>
          </a:p>
        </p:txBody>
      </p:sp>
      <p:pic>
        <p:nvPicPr>
          <p:cNvPr id="17" name="Imagen 16">
            <a:extLst>
              <a:ext uri="{FF2B5EF4-FFF2-40B4-BE49-F238E27FC236}">
                <a16:creationId xmlns:a16="http://schemas.microsoft.com/office/drawing/2014/main" id="{6F53A9B8-B154-7BDE-DA58-E8363AEC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0937" y="5563886"/>
            <a:ext cx="923112" cy="310820"/>
          </a:xfrm>
          <a:prstGeom prst="rect">
            <a:avLst/>
          </a:prstGeom>
        </p:spPr>
      </p:pic>
      <p:pic>
        <p:nvPicPr>
          <p:cNvPr id="18" name="Imagen 17">
            <a:extLst>
              <a:ext uri="{FF2B5EF4-FFF2-40B4-BE49-F238E27FC236}">
                <a16:creationId xmlns:a16="http://schemas.microsoft.com/office/drawing/2014/main" id="{C3A886E7-60B5-085F-7EC5-886F0201C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5771" y="5587056"/>
            <a:ext cx="466572" cy="314954"/>
          </a:xfrm>
          <a:prstGeom prst="rect">
            <a:avLst/>
          </a:prstGeom>
        </p:spPr>
      </p:pic>
      <p:sp>
        <p:nvSpPr>
          <p:cNvPr id="6" name="TextBox 5">
            <a:extLst>
              <a:ext uri="{FF2B5EF4-FFF2-40B4-BE49-F238E27FC236}">
                <a16:creationId xmlns:a16="http://schemas.microsoft.com/office/drawing/2014/main" id="{E3EE2F77-17EC-E992-969F-6ED96DE7242E}"/>
              </a:ext>
            </a:extLst>
          </p:cNvPr>
          <p:cNvSpPr txBox="1"/>
          <p:nvPr/>
        </p:nvSpPr>
        <p:spPr>
          <a:xfrm>
            <a:off x="1949811" y="3789711"/>
            <a:ext cx="6487736" cy="1569660"/>
          </a:xfrm>
          <a:prstGeom prst="rect">
            <a:avLst/>
          </a:prstGeom>
          <a:noFill/>
        </p:spPr>
        <p:txBody>
          <a:bodyPr wrap="square" rtlCol="0">
            <a:spAutoFit/>
          </a:bodyPr>
          <a:lstStyle/>
          <a:p>
            <a:pPr algn="ctr"/>
            <a:r>
              <a:rPr lang="en-GB" sz="2400" dirty="0">
                <a:solidFill>
                  <a:schemeClr val="bg1"/>
                </a:solidFill>
              </a:rPr>
              <a:t>Marga Léon and Wim Van Lancker</a:t>
            </a:r>
          </a:p>
          <a:p>
            <a:pPr algn="ctr"/>
            <a:endParaRPr lang="en-GB" sz="2400" b="1" dirty="0">
              <a:solidFill>
                <a:schemeClr val="bg1"/>
              </a:solidFill>
              <a:latin typeface="+mj-lt"/>
            </a:endParaRPr>
          </a:p>
          <a:p>
            <a:pPr algn="ctr"/>
            <a:r>
              <a:rPr lang="en-GB" sz="2400" b="1" dirty="0">
                <a:solidFill>
                  <a:schemeClr val="bg1"/>
                </a:solidFill>
                <a:latin typeface="+mj-lt"/>
              </a:rPr>
              <a:t>rEUsilience Final Conference</a:t>
            </a:r>
          </a:p>
          <a:p>
            <a:pPr algn="ctr"/>
            <a:r>
              <a:rPr lang="en-GB" sz="2400" b="1" dirty="0">
                <a:solidFill>
                  <a:schemeClr val="bg1"/>
                </a:solidFill>
                <a:latin typeface="+mj-lt"/>
              </a:rPr>
              <a:t>27</a:t>
            </a:r>
            <a:r>
              <a:rPr lang="en-GB" sz="2400" b="1" baseline="30000" dirty="0">
                <a:solidFill>
                  <a:schemeClr val="bg1"/>
                </a:solidFill>
                <a:latin typeface="+mj-lt"/>
              </a:rPr>
              <a:t>th</a:t>
            </a:r>
            <a:r>
              <a:rPr lang="en-GB" sz="2400" b="1" dirty="0">
                <a:solidFill>
                  <a:schemeClr val="bg1"/>
                </a:solidFill>
                <a:latin typeface="+mj-lt"/>
              </a:rPr>
              <a:t> June 2025</a:t>
            </a:r>
            <a:endParaRPr lang="nl-BE" sz="2400" b="1" dirty="0">
              <a:solidFill>
                <a:schemeClr val="bg1"/>
              </a:solidFill>
              <a:latin typeface="+mj-lt"/>
            </a:endParaRPr>
          </a:p>
        </p:txBody>
      </p:sp>
    </p:spTree>
    <p:extLst>
      <p:ext uri="{BB962C8B-B14F-4D97-AF65-F5344CB8AC3E}">
        <p14:creationId xmlns:p14="http://schemas.microsoft.com/office/powerpoint/2010/main" val="33171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E983-B309-06C6-4596-555323A75B6D}"/>
              </a:ext>
            </a:extLst>
          </p:cNvPr>
          <p:cNvSpPr>
            <a:spLocks noGrp="1"/>
          </p:cNvSpPr>
          <p:nvPr>
            <p:ph type="title"/>
          </p:nvPr>
        </p:nvSpPr>
        <p:spPr>
          <a:xfrm>
            <a:off x="838200" y="-288017"/>
            <a:ext cx="10515600" cy="1325563"/>
          </a:xfrm>
        </p:spPr>
        <p:txBody>
          <a:bodyPr>
            <a:normAutofit/>
          </a:bodyPr>
          <a:lstStyle/>
          <a:p>
            <a:r>
              <a:rPr lang="en-GB" sz="3600" dirty="0"/>
              <a:t>Strategies to buffer risks: the role of policies and family</a:t>
            </a:r>
          </a:p>
        </p:txBody>
      </p:sp>
      <p:sp>
        <p:nvSpPr>
          <p:cNvPr id="3" name="Content Placeholder 2">
            <a:extLst>
              <a:ext uri="{FF2B5EF4-FFF2-40B4-BE49-F238E27FC236}">
                <a16:creationId xmlns:a16="http://schemas.microsoft.com/office/drawing/2014/main" id="{654766D9-4B8F-6D72-DF5D-04F5587ED5CC}"/>
              </a:ext>
            </a:extLst>
          </p:cNvPr>
          <p:cNvSpPr>
            <a:spLocks noGrp="1"/>
          </p:cNvSpPr>
          <p:nvPr>
            <p:ph idx="1"/>
          </p:nvPr>
        </p:nvSpPr>
        <p:spPr>
          <a:xfrm>
            <a:off x="838200" y="620486"/>
            <a:ext cx="10515600" cy="5556477"/>
          </a:xfrm>
        </p:spPr>
        <p:txBody>
          <a:bodyPr/>
          <a:lstStyle/>
          <a:p>
            <a:pPr marL="0" indent="0">
              <a:buNone/>
            </a:pPr>
            <a:r>
              <a:rPr lang="en-GB" dirty="0"/>
              <a:t>The case of Belgium</a:t>
            </a:r>
          </a:p>
        </p:txBody>
      </p:sp>
      <p:pic>
        <p:nvPicPr>
          <p:cNvPr id="5" name="Picture 4">
            <a:extLst>
              <a:ext uri="{FF2B5EF4-FFF2-40B4-BE49-F238E27FC236}">
                <a16:creationId xmlns:a16="http://schemas.microsoft.com/office/drawing/2014/main" id="{B9E2153D-EB87-2894-E5A9-4E8D9B03AD9C}"/>
              </a:ext>
            </a:extLst>
          </p:cNvPr>
          <p:cNvPicPr>
            <a:picLocks noChangeAspect="1"/>
          </p:cNvPicPr>
          <p:nvPr/>
        </p:nvPicPr>
        <p:blipFill>
          <a:blip r:embed="rId3"/>
          <a:stretch>
            <a:fillRect/>
          </a:stretch>
        </p:blipFill>
        <p:spPr>
          <a:xfrm>
            <a:off x="2195346" y="1037546"/>
            <a:ext cx="8100192" cy="5744254"/>
          </a:xfrm>
          <a:prstGeom prst="rect">
            <a:avLst/>
          </a:prstGeom>
        </p:spPr>
      </p:pic>
    </p:spTree>
    <p:extLst>
      <p:ext uri="{BB962C8B-B14F-4D97-AF65-F5344CB8AC3E}">
        <p14:creationId xmlns:p14="http://schemas.microsoft.com/office/powerpoint/2010/main" val="49506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CB291-A621-1198-C9BC-312B870D8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976AC-623B-D9E7-3C2C-5F9541910580}"/>
              </a:ext>
            </a:extLst>
          </p:cNvPr>
          <p:cNvSpPr>
            <a:spLocks noGrp="1"/>
          </p:cNvSpPr>
          <p:nvPr>
            <p:ph type="title"/>
          </p:nvPr>
        </p:nvSpPr>
        <p:spPr>
          <a:xfrm>
            <a:off x="838200" y="-288017"/>
            <a:ext cx="10515600" cy="1325563"/>
          </a:xfrm>
        </p:spPr>
        <p:txBody>
          <a:bodyPr>
            <a:normAutofit/>
          </a:bodyPr>
          <a:lstStyle/>
          <a:p>
            <a:r>
              <a:rPr lang="en-GB" sz="3600" dirty="0"/>
              <a:t>Strategies to buffer risks: the role of policies and family</a:t>
            </a:r>
          </a:p>
        </p:txBody>
      </p:sp>
      <p:sp>
        <p:nvSpPr>
          <p:cNvPr id="3" name="Content Placeholder 2">
            <a:extLst>
              <a:ext uri="{FF2B5EF4-FFF2-40B4-BE49-F238E27FC236}">
                <a16:creationId xmlns:a16="http://schemas.microsoft.com/office/drawing/2014/main" id="{98E87ABB-7D04-1E0D-E840-EFD43263CA47}"/>
              </a:ext>
            </a:extLst>
          </p:cNvPr>
          <p:cNvSpPr>
            <a:spLocks noGrp="1"/>
          </p:cNvSpPr>
          <p:nvPr>
            <p:ph idx="1"/>
          </p:nvPr>
        </p:nvSpPr>
        <p:spPr>
          <a:xfrm>
            <a:off x="838200" y="620486"/>
            <a:ext cx="10515600" cy="5556477"/>
          </a:xfrm>
        </p:spPr>
        <p:txBody>
          <a:bodyPr/>
          <a:lstStyle/>
          <a:p>
            <a:pPr marL="0" indent="0">
              <a:buNone/>
            </a:pPr>
            <a:r>
              <a:rPr lang="en-GB" dirty="0"/>
              <a:t>The case of Poland</a:t>
            </a:r>
          </a:p>
        </p:txBody>
      </p:sp>
      <p:pic>
        <p:nvPicPr>
          <p:cNvPr id="6" name="Picture 5">
            <a:extLst>
              <a:ext uri="{FF2B5EF4-FFF2-40B4-BE49-F238E27FC236}">
                <a16:creationId xmlns:a16="http://schemas.microsoft.com/office/drawing/2014/main" id="{E71B4003-C6B1-E54A-4F8B-6ED351D2C95C}"/>
              </a:ext>
            </a:extLst>
          </p:cNvPr>
          <p:cNvPicPr>
            <a:picLocks noChangeAspect="1"/>
          </p:cNvPicPr>
          <p:nvPr/>
        </p:nvPicPr>
        <p:blipFill>
          <a:blip r:embed="rId3"/>
          <a:stretch>
            <a:fillRect/>
          </a:stretch>
        </p:blipFill>
        <p:spPr>
          <a:xfrm>
            <a:off x="2122866" y="1037546"/>
            <a:ext cx="8152306" cy="5820454"/>
          </a:xfrm>
          <a:prstGeom prst="rect">
            <a:avLst/>
          </a:prstGeom>
        </p:spPr>
      </p:pic>
    </p:spTree>
    <p:extLst>
      <p:ext uri="{BB962C8B-B14F-4D97-AF65-F5344CB8AC3E}">
        <p14:creationId xmlns:p14="http://schemas.microsoft.com/office/powerpoint/2010/main" val="203125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22E86A-36EF-3696-BCAF-7D2258C1E5F0}"/>
              </a:ext>
            </a:extLst>
          </p:cNvPr>
          <p:cNvSpPr>
            <a:spLocks noGrp="1"/>
          </p:cNvSpPr>
          <p:nvPr>
            <p:ph type="ctrTitle"/>
          </p:nvPr>
        </p:nvSpPr>
        <p:spPr>
          <a:xfrm>
            <a:off x="2235199" y="2168810"/>
            <a:ext cx="7616371" cy="1193800"/>
          </a:xfrm>
        </p:spPr>
        <p:txBody>
          <a:bodyPr/>
          <a:lstStyle/>
          <a:p>
            <a:r>
              <a:rPr lang="en-GB" dirty="0"/>
              <a:t>How to improve income protection?</a:t>
            </a:r>
          </a:p>
        </p:txBody>
      </p:sp>
    </p:spTree>
    <p:extLst>
      <p:ext uri="{BB962C8B-B14F-4D97-AF65-F5344CB8AC3E}">
        <p14:creationId xmlns:p14="http://schemas.microsoft.com/office/powerpoint/2010/main" val="268926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123B-43AE-341E-1BBF-602C3FA88B5C}"/>
              </a:ext>
            </a:extLst>
          </p:cNvPr>
          <p:cNvSpPr>
            <a:spLocks noGrp="1"/>
          </p:cNvSpPr>
          <p:nvPr>
            <p:ph type="title"/>
          </p:nvPr>
        </p:nvSpPr>
        <p:spPr/>
        <p:txBody>
          <a:bodyPr/>
          <a:lstStyle/>
          <a:p>
            <a:r>
              <a:rPr lang="en-GB" dirty="0"/>
              <a:t>What works best in protecting families?</a:t>
            </a:r>
          </a:p>
        </p:txBody>
      </p:sp>
      <p:sp>
        <p:nvSpPr>
          <p:cNvPr id="3" name="Content Placeholder 2">
            <a:extLst>
              <a:ext uri="{FF2B5EF4-FFF2-40B4-BE49-F238E27FC236}">
                <a16:creationId xmlns:a16="http://schemas.microsoft.com/office/drawing/2014/main" id="{531E0FFF-1009-1D5C-D727-71875E5D53FC}"/>
              </a:ext>
            </a:extLst>
          </p:cNvPr>
          <p:cNvSpPr>
            <a:spLocks noGrp="1"/>
          </p:cNvSpPr>
          <p:nvPr>
            <p:ph idx="1"/>
          </p:nvPr>
        </p:nvSpPr>
        <p:spPr/>
        <p:txBody>
          <a:bodyPr/>
          <a:lstStyle/>
          <a:p>
            <a:r>
              <a:rPr lang="en-GB" dirty="0"/>
              <a:t>Given family diversity</a:t>
            </a:r>
          </a:p>
          <a:p>
            <a:r>
              <a:rPr lang="en-GB" dirty="0"/>
              <a:t>Given different exposure to risks</a:t>
            </a:r>
          </a:p>
          <a:p>
            <a:r>
              <a:rPr lang="en-GB" dirty="0"/>
              <a:t>Given existing policy designs</a:t>
            </a:r>
          </a:p>
          <a:p>
            <a:endParaRPr lang="en-GB" dirty="0"/>
          </a:p>
          <a:p>
            <a:pPr marL="0" indent="0">
              <a:buNone/>
            </a:pPr>
            <a:r>
              <a:rPr lang="en-GB" dirty="0">
                <a:sym typeface="Wingdings" panose="05000000000000000000" pitchFamily="2" charset="2"/>
              </a:rPr>
              <a:t> Road testing child benefit and social assistance reforms</a:t>
            </a:r>
            <a:endParaRPr lang="en-GB" dirty="0"/>
          </a:p>
          <a:p>
            <a:pPr marL="0" indent="0">
              <a:buNone/>
            </a:pPr>
            <a:r>
              <a:rPr lang="en-GB" dirty="0">
                <a:sym typeface="Wingdings" panose="05000000000000000000" pitchFamily="2" charset="2"/>
              </a:rPr>
              <a:t> An illustration for single adult and lone parent families</a:t>
            </a:r>
            <a:r>
              <a:rPr lang="en-GB" dirty="0"/>
              <a:t> </a:t>
            </a:r>
          </a:p>
          <a:p>
            <a:endParaRPr lang="en-GB" dirty="0"/>
          </a:p>
        </p:txBody>
      </p:sp>
    </p:spTree>
    <p:extLst>
      <p:ext uri="{BB962C8B-B14F-4D97-AF65-F5344CB8AC3E}">
        <p14:creationId xmlns:p14="http://schemas.microsoft.com/office/powerpoint/2010/main" val="377022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7C8A-4075-2761-5A22-98BE06D7FA0F}"/>
              </a:ext>
            </a:extLst>
          </p:cNvPr>
          <p:cNvSpPr>
            <a:spLocks noGrp="1"/>
          </p:cNvSpPr>
          <p:nvPr>
            <p:ph type="title"/>
          </p:nvPr>
        </p:nvSpPr>
        <p:spPr/>
        <p:txBody>
          <a:bodyPr/>
          <a:lstStyle/>
          <a:p>
            <a:r>
              <a:rPr lang="en-GB" dirty="0"/>
              <a:t>Road testing child benefit and social assistance reforms </a:t>
            </a:r>
          </a:p>
        </p:txBody>
      </p:sp>
      <p:sp>
        <p:nvSpPr>
          <p:cNvPr id="3" name="Content Placeholder 2">
            <a:extLst>
              <a:ext uri="{FF2B5EF4-FFF2-40B4-BE49-F238E27FC236}">
                <a16:creationId xmlns:a16="http://schemas.microsoft.com/office/drawing/2014/main" id="{066F4850-8CA6-2BA3-A92D-A56FCAD960C5}"/>
              </a:ext>
            </a:extLst>
          </p:cNvPr>
          <p:cNvSpPr>
            <a:spLocks noGrp="1"/>
          </p:cNvSpPr>
          <p:nvPr>
            <p:ph idx="1"/>
          </p:nvPr>
        </p:nvSpPr>
        <p:spPr/>
        <p:txBody>
          <a:bodyPr/>
          <a:lstStyle/>
          <a:p>
            <a:r>
              <a:rPr lang="en-GB" dirty="0"/>
              <a:t>Universal approach: a child benefit of €100 (PPP) per child</a:t>
            </a:r>
          </a:p>
          <a:p>
            <a:r>
              <a:rPr lang="en-GB" dirty="0"/>
              <a:t>Modifier approach: increasing the existing child benefit system with 15%</a:t>
            </a:r>
          </a:p>
          <a:p>
            <a:pPr lvl="1"/>
            <a:endParaRPr lang="en-GB" dirty="0"/>
          </a:p>
        </p:txBody>
      </p:sp>
    </p:spTree>
    <p:extLst>
      <p:ext uri="{BB962C8B-B14F-4D97-AF65-F5344CB8AC3E}">
        <p14:creationId xmlns:p14="http://schemas.microsoft.com/office/powerpoint/2010/main" val="338723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FF3E-A564-A193-3019-16068B818BF1}"/>
              </a:ext>
            </a:extLst>
          </p:cNvPr>
          <p:cNvSpPr>
            <a:spLocks noGrp="1"/>
          </p:cNvSpPr>
          <p:nvPr>
            <p:ph type="title"/>
          </p:nvPr>
        </p:nvSpPr>
        <p:spPr>
          <a:xfrm>
            <a:off x="838200" y="18255"/>
            <a:ext cx="10515600" cy="1325563"/>
          </a:xfrm>
        </p:spPr>
        <p:txBody>
          <a:bodyPr/>
          <a:lstStyle/>
          <a:p>
            <a:r>
              <a:rPr lang="en-GB" dirty="0"/>
              <a:t>Poverty reduction for families with children</a:t>
            </a:r>
          </a:p>
        </p:txBody>
      </p:sp>
      <p:graphicFrame>
        <p:nvGraphicFramePr>
          <p:cNvPr id="7" name="Content Placeholder 6">
            <a:extLst>
              <a:ext uri="{FF2B5EF4-FFF2-40B4-BE49-F238E27FC236}">
                <a16:creationId xmlns:a16="http://schemas.microsoft.com/office/drawing/2014/main" id="{5F4B3CD0-F379-36B1-0871-ECD805FD2B41}"/>
              </a:ext>
            </a:extLst>
          </p:cNvPr>
          <p:cNvGraphicFramePr>
            <a:graphicFrameLocks noGrp="1"/>
          </p:cNvGraphicFramePr>
          <p:nvPr>
            <p:ph idx="1"/>
            <p:extLst>
              <p:ext uri="{D42A27DB-BD31-4B8C-83A1-F6EECF244321}">
                <p14:modId xmlns:p14="http://schemas.microsoft.com/office/powerpoint/2010/main" val="358849330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09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B7F1-A535-7F13-DA6D-877F732C4469}"/>
              </a:ext>
            </a:extLst>
          </p:cNvPr>
          <p:cNvSpPr>
            <a:spLocks noGrp="1"/>
          </p:cNvSpPr>
          <p:nvPr>
            <p:ph type="title"/>
          </p:nvPr>
        </p:nvSpPr>
        <p:spPr/>
        <p:txBody>
          <a:bodyPr/>
          <a:lstStyle/>
          <a:p>
            <a:r>
              <a:rPr lang="en-GB" dirty="0"/>
              <a:t>Poverty reduction by family type</a:t>
            </a:r>
          </a:p>
        </p:txBody>
      </p:sp>
      <p:graphicFrame>
        <p:nvGraphicFramePr>
          <p:cNvPr id="6" name="Content Placeholder 5">
            <a:extLst>
              <a:ext uri="{FF2B5EF4-FFF2-40B4-BE49-F238E27FC236}">
                <a16:creationId xmlns:a16="http://schemas.microsoft.com/office/drawing/2014/main" id="{3E0367E3-EEE7-C41F-63F9-91E41CB1491C}"/>
              </a:ext>
            </a:extLst>
          </p:cNvPr>
          <p:cNvGraphicFramePr>
            <a:graphicFrameLocks noGrp="1"/>
          </p:cNvGraphicFramePr>
          <p:nvPr>
            <p:ph idx="1"/>
            <p:extLst>
              <p:ext uri="{D42A27DB-BD31-4B8C-83A1-F6EECF244321}">
                <p14:modId xmlns:p14="http://schemas.microsoft.com/office/powerpoint/2010/main" val="2449714737"/>
              </p:ext>
            </p:extLst>
          </p:nvPr>
        </p:nvGraphicFramePr>
        <p:xfrm>
          <a:off x="838200" y="1972216"/>
          <a:ext cx="5257800" cy="37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9D5627E-AE57-03DA-10EA-8112A2F7C5AB}"/>
              </a:ext>
            </a:extLst>
          </p:cNvPr>
          <p:cNvGraphicFramePr>
            <a:graphicFrameLocks/>
          </p:cNvGraphicFramePr>
          <p:nvPr>
            <p:extLst>
              <p:ext uri="{D42A27DB-BD31-4B8C-83A1-F6EECF244321}">
                <p14:modId xmlns:p14="http://schemas.microsoft.com/office/powerpoint/2010/main" val="3051161749"/>
              </p:ext>
            </p:extLst>
          </p:nvPr>
        </p:nvGraphicFramePr>
        <p:xfrm>
          <a:off x="5949586" y="1972216"/>
          <a:ext cx="5796100" cy="3797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08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6EB0-D6A2-2329-4E61-26CB9BD9CEC6}"/>
              </a:ext>
            </a:extLst>
          </p:cNvPr>
          <p:cNvSpPr>
            <a:spLocks noGrp="1"/>
          </p:cNvSpPr>
          <p:nvPr>
            <p:ph type="title"/>
          </p:nvPr>
        </p:nvSpPr>
        <p:spPr/>
        <p:txBody>
          <a:bodyPr>
            <a:normAutofit/>
          </a:bodyPr>
          <a:lstStyle/>
          <a:p>
            <a:r>
              <a:rPr lang="en-GB" dirty="0"/>
              <a:t>Principles for better income support for families with children</a:t>
            </a:r>
          </a:p>
        </p:txBody>
      </p:sp>
      <p:sp>
        <p:nvSpPr>
          <p:cNvPr id="3" name="Content Placeholder 2">
            <a:extLst>
              <a:ext uri="{FF2B5EF4-FFF2-40B4-BE49-F238E27FC236}">
                <a16:creationId xmlns:a16="http://schemas.microsoft.com/office/drawing/2014/main" id="{764ED0A2-6DAB-D7D0-5539-115F54835F50}"/>
              </a:ext>
            </a:extLst>
          </p:cNvPr>
          <p:cNvSpPr>
            <a:spLocks noGrp="1"/>
          </p:cNvSpPr>
          <p:nvPr>
            <p:ph idx="1"/>
          </p:nvPr>
        </p:nvSpPr>
        <p:spPr/>
        <p:txBody>
          <a:bodyPr vert="horz" lIns="91440" tIns="45720" rIns="91440" bIns="45720" rtlCol="0" anchor="t">
            <a:normAutofit/>
          </a:bodyPr>
          <a:lstStyle/>
          <a:p>
            <a:r>
              <a:rPr lang="en-US" dirty="0"/>
              <a:t>Given family diversity and </a:t>
            </a:r>
            <a:r>
              <a:rPr lang="en-US" dirty="0" err="1"/>
              <a:t>labour</a:t>
            </a:r>
            <a:r>
              <a:rPr lang="en-US" dirty="0"/>
              <a:t> market risks, going back to universality should be a leading principle driving income benefit reforms</a:t>
            </a:r>
          </a:p>
          <a:p>
            <a:r>
              <a:rPr lang="en-US" dirty="0"/>
              <a:t>Universality in the</a:t>
            </a:r>
            <a:r>
              <a:rPr lang="en-US" b="1" dirty="0"/>
              <a:t> availability and coverage of child and family benefits</a:t>
            </a:r>
            <a:r>
              <a:rPr lang="en-US" dirty="0"/>
              <a:t> can be combined with</a:t>
            </a:r>
            <a:r>
              <a:rPr lang="en-US" b="1" dirty="0"/>
              <a:t> targeting of specific families with higher needs </a:t>
            </a:r>
            <a:endParaRPr lang="en-US" b="1" dirty="0">
              <a:ea typeface="Calibri"/>
              <a:cs typeface="Calibri"/>
            </a:endParaRPr>
          </a:p>
          <a:p>
            <a:r>
              <a:rPr lang="en-US" b="1" dirty="0"/>
              <a:t>Universality also tackles the care problem and enables work</a:t>
            </a:r>
            <a:endParaRPr lang="en-US" b="1" dirty="0">
              <a:ea typeface="Calibri" panose="020F0502020204030204"/>
              <a:cs typeface="Calibri" panose="020F0502020204030204"/>
            </a:endParaRPr>
          </a:p>
          <a:p>
            <a:endParaRPr lang="en-US" dirty="0"/>
          </a:p>
          <a:p>
            <a:endParaRPr lang="en-GB" dirty="0"/>
          </a:p>
        </p:txBody>
      </p:sp>
    </p:spTree>
    <p:extLst>
      <p:ext uri="{BB962C8B-B14F-4D97-AF65-F5344CB8AC3E}">
        <p14:creationId xmlns:p14="http://schemas.microsoft.com/office/powerpoint/2010/main" val="214990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A6AE-4877-FB97-1368-FC2292550470}"/>
              </a:ext>
            </a:extLst>
          </p:cNvPr>
          <p:cNvSpPr>
            <a:spLocks noGrp="1"/>
          </p:cNvSpPr>
          <p:nvPr>
            <p:ph type="title"/>
          </p:nvPr>
        </p:nvSpPr>
        <p:spPr/>
        <p:txBody>
          <a:bodyPr/>
          <a:lstStyle/>
          <a:p>
            <a:r>
              <a:rPr lang="en-GB" dirty="0"/>
              <a:t>Questions for discussion</a:t>
            </a:r>
          </a:p>
        </p:txBody>
      </p:sp>
      <p:sp>
        <p:nvSpPr>
          <p:cNvPr id="4" name="Content Placeholder 3">
            <a:extLst>
              <a:ext uri="{FF2B5EF4-FFF2-40B4-BE49-F238E27FC236}">
                <a16:creationId xmlns:a16="http://schemas.microsoft.com/office/drawing/2014/main" id="{A4517B1C-4E8D-E21C-901C-D4C6E4D28DE1}"/>
              </a:ext>
            </a:extLst>
          </p:cNvPr>
          <p:cNvSpPr>
            <a:spLocks noGrp="1"/>
          </p:cNvSpPr>
          <p:nvPr>
            <p:ph idx="1"/>
          </p:nvPr>
        </p:nvSpPr>
        <p:spPr/>
        <p:txBody>
          <a:bodyPr/>
          <a:lstStyle/>
          <a:p>
            <a:r>
              <a:rPr lang="en-US" dirty="0"/>
              <a:t>How is this relevant to your country or area of influence? </a:t>
            </a:r>
          </a:p>
          <a:p>
            <a:endParaRPr lang="en-US" dirty="0"/>
          </a:p>
          <a:p>
            <a:r>
              <a:rPr lang="en-US" dirty="0"/>
              <a:t>What can your country learn from these recommendations? </a:t>
            </a:r>
          </a:p>
          <a:p>
            <a:endParaRPr lang="en-US" dirty="0"/>
          </a:p>
          <a:p>
            <a:r>
              <a:rPr lang="en-US" dirty="0"/>
              <a:t>What can you do to support the take up of these recommendations in your sphere of influence? </a:t>
            </a:r>
          </a:p>
          <a:p>
            <a:endParaRPr lang="en-GB" dirty="0"/>
          </a:p>
        </p:txBody>
      </p:sp>
    </p:spTree>
    <p:extLst>
      <p:ext uri="{BB962C8B-B14F-4D97-AF65-F5344CB8AC3E}">
        <p14:creationId xmlns:p14="http://schemas.microsoft.com/office/powerpoint/2010/main" val="304193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41126-2862-97D7-EA92-7617530A7CF8}"/>
              </a:ext>
            </a:extLst>
          </p:cNvPr>
          <p:cNvSpPr>
            <a:spLocks noGrp="1"/>
          </p:cNvSpPr>
          <p:nvPr>
            <p:ph type="title"/>
          </p:nvPr>
        </p:nvSpPr>
        <p:spPr>
          <a:xfrm>
            <a:off x="1412940" y="1060584"/>
            <a:ext cx="3942831" cy="1325563"/>
          </a:xfrm>
        </p:spPr>
        <p:txBody>
          <a:bodyPr>
            <a:normAutofit/>
          </a:bodyPr>
          <a:lstStyle/>
          <a:p>
            <a:r>
              <a:rPr lang="en-GB" sz="6000" dirty="0"/>
              <a:t>Questions?</a:t>
            </a:r>
          </a:p>
        </p:txBody>
      </p:sp>
      <p:sp>
        <p:nvSpPr>
          <p:cNvPr id="3" name="Título 1">
            <a:extLst>
              <a:ext uri="{FF2B5EF4-FFF2-40B4-BE49-F238E27FC236}">
                <a16:creationId xmlns:a16="http://schemas.microsoft.com/office/drawing/2014/main" id="{71898734-F316-F389-A1BC-5F64CA0F47C8}"/>
              </a:ext>
            </a:extLst>
          </p:cNvPr>
          <p:cNvSpPr txBox="1">
            <a:spLocks/>
          </p:cNvSpPr>
          <p:nvPr/>
        </p:nvSpPr>
        <p:spPr>
          <a:xfrm>
            <a:off x="1175545" y="3287501"/>
            <a:ext cx="394283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GB" sz="2500" dirty="0"/>
              <a:t>Name Surname</a:t>
            </a:r>
          </a:p>
          <a:p>
            <a:r>
              <a:rPr lang="en-GB" sz="2500" dirty="0"/>
              <a:t>Company name, Country</a:t>
            </a:r>
          </a:p>
        </p:txBody>
      </p:sp>
      <p:sp>
        <p:nvSpPr>
          <p:cNvPr id="4" name="CuadroTexto 3">
            <a:extLst>
              <a:ext uri="{FF2B5EF4-FFF2-40B4-BE49-F238E27FC236}">
                <a16:creationId xmlns:a16="http://schemas.microsoft.com/office/drawing/2014/main" id="{0AE97228-A61F-AF1A-0F7A-67962B2F88E0}"/>
              </a:ext>
            </a:extLst>
          </p:cNvPr>
          <p:cNvSpPr txBox="1"/>
          <p:nvPr/>
        </p:nvSpPr>
        <p:spPr>
          <a:xfrm>
            <a:off x="2315689" y="2671948"/>
            <a:ext cx="1662545" cy="615553"/>
          </a:xfrm>
          <a:prstGeom prst="rect">
            <a:avLst/>
          </a:prstGeom>
          <a:noFill/>
        </p:spPr>
        <p:txBody>
          <a:bodyPr wrap="square" rtlCol="0">
            <a:spAutoFit/>
          </a:bodyPr>
          <a:lstStyle/>
          <a:p>
            <a:r>
              <a:rPr lang="en-GB" sz="3400" b="1" dirty="0">
                <a:solidFill>
                  <a:schemeClr val="bg1"/>
                </a:solidFill>
              </a:rPr>
              <a:t>Contact</a:t>
            </a:r>
          </a:p>
        </p:txBody>
      </p:sp>
    </p:spTree>
    <p:extLst>
      <p:ext uri="{BB962C8B-B14F-4D97-AF65-F5344CB8AC3E}">
        <p14:creationId xmlns:p14="http://schemas.microsoft.com/office/powerpoint/2010/main" val="197739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DD69D7-02EB-DE73-10A0-F2FE60647B82}"/>
              </a:ext>
            </a:extLst>
          </p:cNvPr>
          <p:cNvSpPr>
            <a:spLocks noGrp="1"/>
          </p:cNvSpPr>
          <p:nvPr>
            <p:ph type="title"/>
          </p:nvPr>
        </p:nvSpPr>
        <p:spPr/>
        <p:txBody>
          <a:bodyPr/>
          <a:lstStyle/>
          <a:p>
            <a:r>
              <a:rPr lang="en-GB" dirty="0"/>
              <a:t>3 key concerns for rEUsilience:</a:t>
            </a:r>
          </a:p>
        </p:txBody>
      </p:sp>
      <p:sp>
        <p:nvSpPr>
          <p:cNvPr id="8" name="Content Placeholder 7">
            <a:extLst>
              <a:ext uri="{FF2B5EF4-FFF2-40B4-BE49-F238E27FC236}">
                <a16:creationId xmlns:a16="http://schemas.microsoft.com/office/drawing/2014/main" id="{FD4B9DA7-9F0B-5BC3-C959-9DE32759BD04}"/>
              </a:ext>
            </a:extLst>
          </p:cNvPr>
          <p:cNvSpPr>
            <a:spLocks noGrp="1"/>
          </p:cNvSpPr>
          <p:nvPr>
            <p:ph idx="1"/>
          </p:nvPr>
        </p:nvSpPr>
        <p:spPr/>
        <p:txBody>
          <a:bodyPr>
            <a:normAutofit/>
          </a:bodyPr>
          <a:lstStyle/>
          <a:p>
            <a:pPr marL="0" indent="0">
              <a:buNone/>
            </a:pPr>
            <a:r>
              <a:rPr lang="en-GB" dirty="0"/>
              <a:t>(1) Degree of policy i</a:t>
            </a:r>
            <a:r>
              <a:rPr lang="en-GB" dirty="0">
                <a:effectLst/>
              </a:rPr>
              <a:t>nclusiveness, flexibility and complementarity to cater for </a:t>
            </a:r>
            <a:r>
              <a:rPr lang="en-GB" b="1" dirty="0">
                <a:effectLst/>
              </a:rPr>
              <a:t>family diversity </a:t>
            </a:r>
            <a:r>
              <a:rPr lang="en-GB" dirty="0">
                <a:effectLst/>
              </a:rPr>
              <a:t>and greater complexity in family needs.</a:t>
            </a:r>
          </a:p>
          <a:p>
            <a:r>
              <a:rPr lang="en-GB" dirty="0"/>
              <a:t>The capacity of Income protection to become </a:t>
            </a:r>
            <a:r>
              <a:rPr lang="en-GB" b="1" i="1" dirty="0"/>
              <a:t>buffers </a:t>
            </a:r>
            <a:r>
              <a:rPr lang="en-GB" dirty="0"/>
              <a:t>against family risks. Two main discussions:</a:t>
            </a:r>
          </a:p>
          <a:p>
            <a:pPr marL="0" indent="0">
              <a:buNone/>
            </a:pPr>
            <a:r>
              <a:rPr lang="en-GB" dirty="0"/>
              <a:t>(2) </a:t>
            </a:r>
            <a:r>
              <a:rPr lang="en-GB" b="1" dirty="0"/>
              <a:t>Universality vs Targeting </a:t>
            </a:r>
            <a:r>
              <a:rPr lang="en-GB" dirty="0"/>
              <a:t>in family/child benefits and social assistance</a:t>
            </a:r>
          </a:p>
          <a:p>
            <a:pPr marL="0" indent="0">
              <a:buNone/>
            </a:pPr>
            <a:r>
              <a:rPr lang="en-GB" dirty="0"/>
              <a:t>(3) </a:t>
            </a:r>
            <a:r>
              <a:rPr lang="en-GB" b="1" dirty="0"/>
              <a:t>Conditionality</a:t>
            </a:r>
            <a:r>
              <a:rPr lang="en-GB" dirty="0"/>
              <a:t> on Minimum Income Programmes (</a:t>
            </a:r>
            <a:r>
              <a:rPr lang="en-GB" i="1" dirty="0"/>
              <a:t>work first approach</a:t>
            </a:r>
            <a:r>
              <a:rPr lang="en-GB" dirty="0"/>
              <a:t>)</a:t>
            </a:r>
          </a:p>
        </p:txBody>
      </p:sp>
    </p:spTree>
    <p:extLst>
      <p:ext uri="{BB962C8B-B14F-4D97-AF65-F5344CB8AC3E}">
        <p14:creationId xmlns:p14="http://schemas.microsoft.com/office/powerpoint/2010/main" val="225496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4C51D-D3C8-C81A-C1A3-966EF5885B13}"/>
              </a:ext>
            </a:extLst>
          </p:cNvPr>
          <p:cNvSpPr>
            <a:spLocks noGrp="1"/>
          </p:cNvSpPr>
          <p:nvPr>
            <p:ph type="title"/>
          </p:nvPr>
        </p:nvSpPr>
        <p:spPr/>
        <p:txBody>
          <a:bodyPr/>
          <a:lstStyle/>
          <a:p>
            <a:r>
              <a:rPr lang="en-GB" dirty="0"/>
              <a:t>Beyond the ”typical family”</a:t>
            </a:r>
          </a:p>
        </p:txBody>
      </p:sp>
      <p:sp>
        <p:nvSpPr>
          <p:cNvPr id="3" name="Marcador de contenido 2">
            <a:extLst>
              <a:ext uri="{FF2B5EF4-FFF2-40B4-BE49-F238E27FC236}">
                <a16:creationId xmlns:a16="http://schemas.microsoft.com/office/drawing/2014/main" id="{38E20194-C0BC-4F6A-B9C1-7DB770556DE3}"/>
              </a:ext>
            </a:extLst>
          </p:cNvPr>
          <p:cNvSpPr>
            <a:spLocks noGrp="1"/>
          </p:cNvSpPr>
          <p:nvPr>
            <p:ph idx="1"/>
          </p:nvPr>
        </p:nvSpPr>
        <p:spPr/>
        <p:txBody>
          <a:bodyPr>
            <a:normAutofit/>
          </a:bodyPr>
          <a:lstStyle/>
          <a:p>
            <a:r>
              <a:rPr lang="en-GB" dirty="0"/>
              <a:t>Families are exposed to different kind of risks</a:t>
            </a:r>
          </a:p>
          <a:p>
            <a:r>
              <a:rPr lang="en-GB" dirty="0"/>
              <a:t>Family members can be a resource to buffer these risks; risks are increasingly complex</a:t>
            </a:r>
          </a:p>
          <a:p>
            <a:r>
              <a:rPr lang="en-GB" dirty="0"/>
              <a:t>…but families also provide care within and beyond the household</a:t>
            </a:r>
          </a:p>
          <a:p>
            <a:endParaRPr lang="en-GB" dirty="0"/>
          </a:p>
          <a:p>
            <a:r>
              <a:rPr lang="en-GB" dirty="0"/>
              <a:t>Policies are resources that enable families to buffer risks</a:t>
            </a:r>
          </a:p>
          <a:p>
            <a:endParaRPr lang="en-GB" dirty="0"/>
          </a:p>
        </p:txBody>
      </p:sp>
    </p:spTree>
    <p:extLst>
      <p:ext uri="{BB962C8B-B14F-4D97-AF65-F5344CB8AC3E}">
        <p14:creationId xmlns:p14="http://schemas.microsoft.com/office/powerpoint/2010/main" val="140826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5AAD-F80E-FFE6-619E-D85A4CE24DEE}"/>
              </a:ext>
            </a:extLst>
          </p:cNvPr>
          <p:cNvSpPr>
            <a:spLocks noGrp="1"/>
          </p:cNvSpPr>
          <p:nvPr>
            <p:ph type="title"/>
          </p:nvPr>
        </p:nvSpPr>
        <p:spPr/>
        <p:txBody>
          <a:bodyPr/>
          <a:lstStyle/>
          <a:p>
            <a:r>
              <a:rPr lang="en-GB" dirty="0"/>
              <a:t>Universalism vs targeting</a:t>
            </a:r>
            <a:endParaRPr lang="en-ES" dirty="0"/>
          </a:p>
        </p:txBody>
      </p:sp>
      <p:sp>
        <p:nvSpPr>
          <p:cNvPr id="3" name="Content Placeholder 2">
            <a:extLst>
              <a:ext uri="{FF2B5EF4-FFF2-40B4-BE49-F238E27FC236}">
                <a16:creationId xmlns:a16="http://schemas.microsoft.com/office/drawing/2014/main" id="{1F32AC74-8A4A-4D9E-8D10-E4C404EB2A00}"/>
              </a:ext>
            </a:extLst>
          </p:cNvPr>
          <p:cNvSpPr>
            <a:spLocks noGrp="1"/>
          </p:cNvSpPr>
          <p:nvPr>
            <p:ph idx="1"/>
          </p:nvPr>
        </p:nvSpPr>
        <p:spPr/>
        <p:txBody>
          <a:bodyPr vert="horz" lIns="91440" tIns="45720" rIns="91440" bIns="45720" rtlCol="0" anchor="t">
            <a:normAutofit/>
          </a:bodyPr>
          <a:lstStyle/>
          <a:p>
            <a:pPr>
              <a:lnSpc>
                <a:spcPct val="107000"/>
              </a:lnSpc>
              <a:spcAft>
                <a:spcPts val="800"/>
              </a:spcAft>
            </a:pPr>
            <a:r>
              <a:rPr lang="en-GB" kern="100" dirty="0">
                <a:effectLst/>
                <a:ea typeface="Aptos" panose="020B0004020202020204" pitchFamily="34" charset="0"/>
                <a:cs typeface="Times New Roman" panose="02020603050405020304" pitchFamily="18" charset="0"/>
              </a:rPr>
              <a:t>Universal policies are inclusive </a:t>
            </a:r>
            <a:r>
              <a:rPr lang="en-GB" i="1" kern="100" dirty="0">
                <a:effectLst/>
                <a:ea typeface="Aptos" panose="020B0004020202020204" pitchFamily="34" charset="0"/>
                <a:cs typeface="Times New Roman" panose="02020603050405020304" pitchFamily="18" charset="0"/>
              </a:rPr>
              <a:t>by default. </a:t>
            </a:r>
            <a:endParaRPr lang="en-ES" kern="100" dirty="0">
              <a:effectLst/>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ea typeface="Aptos" panose="020B0004020202020204" pitchFamily="34" charset="0"/>
                <a:cs typeface="Times New Roman"/>
              </a:rPr>
              <a:t>Means-testing and targeting likely to impose greater burden in </a:t>
            </a:r>
            <a:r>
              <a:rPr lang="en-GB" b="1" kern="100" dirty="0">
                <a:effectLst/>
                <a:ea typeface="Aptos" panose="020B0004020202020204" pitchFamily="34" charset="0"/>
                <a:cs typeface="Times New Roman"/>
              </a:rPr>
              <a:t>application procedures </a:t>
            </a:r>
            <a:r>
              <a:rPr lang="en-GB" kern="100" dirty="0">
                <a:effectLst/>
                <a:ea typeface="Aptos" panose="020B0004020202020204" pitchFamily="34" charset="0"/>
                <a:cs typeface="Times New Roman"/>
              </a:rPr>
              <a:t>(‘bureaucratic traps’ enhanced by digitalisation)</a:t>
            </a:r>
            <a:endParaRPr lang="en-ES" kern="100" dirty="0">
              <a:effectLst/>
              <a:ea typeface="Aptos" panose="020B0004020202020204" pitchFamily="34" charset="0"/>
              <a:cs typeface="Times New Roman"/>
            </a:endParaRPr>
          </a:p>
          <a:p>
            <a:pPr>
              <a:lnSpc>
                <a:spcPct val="107000"/>
              </a:lnSpc>
              <a:spcAft>
                <a:spcPts val="800"/>
              </a:spcAft>
            </a:pPr>
            <a:r>
              <a:rPr lang="en-GB" kern="100" dirty="0">
                <a:effectLst/>
                <a:ea typeface="Aptos" panose="020B0004020202020204" pitchFamily="34" charset="0"/>
                <a:cs typeface="Times New Roman" panose="02020603050405020304" pitchFamily="18" charset="0"/>
              </a:rPr>
              <a:t>Significant ‘take up’ problems in targeted social policy</a:t>
            </a:r>
            <a:endParaRPr lang="en-ES" kern="100" dirty="0">
              <a:effectLst/>
              <a:ea typeface="Aptos" panose="020B0004020202020204" pitchFamily="34" charset="0"/>
              <a:cs typeface="Times New Roman" panose="02020603050405020304" pitchFamily="18" charset="0"/>
            </a:endParaRPr>
          </a:p>
          <a:p>
            <a:pPr>
              <a:lnSpc>
                <a:spcPct val="107000"/>
              </a:lnSpc>
              <a:spcAft>
                <a:spcPts val="800"/>
              </a:spcAft>
            </a:pPr>
            <a:r>
              <a:rPr lang="en-GB" kern="100" dirty="0">
                <a:effectLst/>
                <a:ea typeface="Aptos" panose="020B0004020202020204" pitchFamily="34" charset="0"/>
                <a:cs typeface="Times New Roman" panose="02020603050405020304" pitchFamily="18" charset="0"/>
              </a:rPr>
              <a:t>In under-resourced welfare states, targeting often underlines outsider/insider logics</a:t>
            </a:r>
            <a:endParaRPr lang="en-ES" kern="100" dirty="0">
              <a:effectLst/>
              <a:ea typeface="Aptos" panose="020B0004020202020204" pitchFamily="34" charset="0"/>
              <a:cs typeface="Times New Roman" panose="02020603050405020304" pitchFamily="18" charset="0"/>
            </a:endParaRPr>
          </a:p>
          <a:p>
            <a:endParaRPr lang="en-ES" dirty="0"/>
          </a:p>
        </p:txBody>
      </p:sp>
    </p:spTree>
    <p:extLst>
      <p:ext uri="{BB962C8B-B14F-4D97-AF65-F5344CB8AC3E}">
        <p14:creationId xmlns:p14="http://schemas.microsoft.com/office/powerpoint/2010/main" val="71366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2FDE-A657-F66D-BA11-B8D211896CA8}"/>
              </a:ext>
            </a:extLst>
          </p:cNvPr>
          <p:cNvSpPr>
            <a:spLocks noGrp="1"/>
          </p:cNvSpPr>
          <p:nvPr>
            <p:ph type="title"/>
          </p:nvPr>
        </p:nvSpPr>
        <p:spPr>
          <a:xfrm>
            <a:off x="838199" y="365125"/>
            <a:ext cx="10994571" cy="1325563"/>
          </a:xfrm>
        </p:spPr>
        <p:txBody>
          <a:bodyPr>
            <a:normAutofit fontScale="90000"/>
          </a:bodyPr>
          <a:lstStyle/>
          <a:p>
            <a:br>
              <a:rPr lang="en-GB" dirty="0">
                <a:latin typeface="Helvetica" pitchFamily="2" charset="0"/>
              </a:rPr>
            </a:br>
            <a:r>
              <a:rPr lang="en-GB" sz="4900" dirty="0"/>
              <a:t>Conditionality of Minimum Income Programmes</a:t>
            </a:r>
            <a:br>
              <a:rPr lang="en-GB" sz="4900" dirty="0"/>
            </a:br>
            <a:endParaRPr lang="en-ES" sz="4900" dirty="0"/>
          </a:p>
        </p:txBody>
      </p:sp>
      <p:sp>
        <p:nvSpPr>
          <p:cNvPr id="3" name="Content Placeholder 2">
            <a:extLst>
              <a:ext uri="{FF2B5EF4-FFF2-40B4-BE49-F238E27FC236}">
                <a16:creationId xmlns:a16="http://schemas.microsoft.com/office/drawing/2014/main" id="{1B2CF7C4-5D12-E01C-8724-240BE70D4982}"/>
              </a:ext>
            </a:extLst>
          </p:cNvPr>
          <p:cNvSpPr>
            <a:spLocks noGrp="1"/>
          </p:cNvSpPr>
          <p:nvPr>
            <p:ph idx="1"/>
          </p:nvPr>
        </p:nvSpPr>
        <p:spPr>
          <a:xfrm>
            <a:off x="838200" y="1567543"/>
            <a:ext cx="10515600" cy="4609420"/>
          </a:xfrm>
        </p:spPr>
        <p:txBody>
          <a:bodyPr vert="horz" lIns="91440" tIns="45720" rIns="91440" bIns="45720" rtlCol="0" anchor="t">
            <a:noAutofit/>
          </a:bodyPr>
          <a:lstStyle/>
          <a:p>
            <a:r>
              <a:rPr lang="en-GB" sz="2400" dirty="0"/>
              <a:t>Focus on </a:t>
            </a:r>
            <a:r>
              <a:rPr lang="en-GB" sz="2400" b="1" dirty="0"/>
              <a:t>economic returns</a:t>
            </a:r>
            <a:r>
              <a:rPr lang="en-GB" sz="2400" dirty="0"/>
              <a:t>. Underlying assumption that these employment-oriented buffers create a virtuous cycle of wellbeing and labour market participation </a:t>
            </a:r>
            <a:endParaRPr lang="nl-BE" sz="2400" dirty="0"/>
          </a:p>
          <a:p>
            <a:r>
              <a:rPr lang="en-GB" sz="2400" kern="0" dirty="0"/>
              <a:t>This is problematic in a context of growing labour market dualization and precarious employment </a:t>
            </a:r>
          </a:p>
          <a:p>
            <a:r>
              <a:rPr lang="en-GB" sz="2400" dirty="0"/>
              <a:t>Tends to weaken the ‘insurability’ capacity of benefits and </a:t>
            </a:r>
            <a:r>
              <a:rPr lang="en-GB" sz="2400" b="1" dirty="0"/>
              <a:t>risks subsidizing flexible, low-productivity employment </a:t>
            </a:r>
            <a:endParaRPr lang="nl-BE" sz="2400" b="1">
              <a:ea typeface="Calibri"/>
              <a:cs typeface="Calibri"/>
            </a:endParaRPr>
          </a:p>
          <a:p>
            <a:r>
              <a:rPr lang="en-GB" sz="2400" dirty="0"/>
              <a:t>Exclusionary potential: those who cannot participate—due to disability, care responsibilities, or long-term unemployment are increasingly reliant on residual welfare programmes </a:t>
            </a:r>
          </a:p>
          <a:p>
            <a:r>
              <a:rPr lang="en-GB" sz="2400" dirty="0"/>
              <a:t>Care demands are usually neglected and yet, </a:t>
            </a:r>
            <a:r>
              <a:rPr lang="en-GB" sz="2400" b="1" dirty="0"/>
              <a:t>care is a foundational component of social and economic life </a:t>
            </a:r>
            <a:endParaRPr lang="en-ES" sz="2400" b="1">
              <a:ea typeface="Calibri"/>
              <a:cs typeface="Calibri"/>
            </a:endParaRPr>
          </a:p>
          <a:p>
            <a:pPr marL="38100" algn="just">
              <a:lnSpc>
                <a:spcPct val="150000"/>
              </a:lnSpc>
              <a:spcAft>
                <a:spcPts val="800"/>
              </a:spcAft>
            </a:pPr>
            <a:endParaRPr lang="en-ES" sz="2400" dirty="0"/>
          </a:p>
          <a:p>
            <a:pPr marL="38100" algn="just">
              <a:lnSpc>
                <a:spcPct val="150000"/>
              </a:lnSpc>
              <a:spcAft>
                <a:spcPts val="800"/>
              </a:spcAft>
            </a:pPr>
            <a:endParaRPr lang="en-ES" sz="2400" dirty="0"/>
          </a:p>
          <a:p>
            <a:endParaRPr lang="en-ES" sz="2400" dirty="0"/>
          </a:p>
        </p:txBody>
      </p:sp>
    </p:spTree>
    <p:extLst>
      <p:ext uri="{BB962C8B-B14F-4D97-AF65-F5344CB8AC3E}">
        <p14:creationId xmlns:p14="http://schemas.microsoft.com/office/powerpoint/2010/main" val="167891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68F1D4-CDEE-6544-2BFB-365C2121274E}"/>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4C97E886-1A43-7E25-D469-4E4F7FF64E7D}"/>
              </a:ext>
            </a:extLst>
          </p:cNvPr>
          <p:cNvPicPr>
            <a:picLocks noChangeAspect="1"/>
          </p:cNvPicPr>
          <p:nvPr/>
        </p:nvPicPr>
        <p:blipFill>
          <a:blip r:embed="rId2"/>
          <a:stretch>
            <a:fillRect/>
          </a:stretch>
        </p:blipFill>
        <p:spPr>
          <a:xfrm>
            <a:off x="1049928" y="0"/>
            <a:ext cx="9201512" cy="6831808"/>
          </a:xfrm>
          <a:prstGeom prst="rect">
            <a:avLst/>
          </a:prstGeom>
        </p:spPr>
      </p:pic>
      <p:sp>
        <p:nvSpPr>
          <p:cNvPr id="8" name="Title 7">
            <a:extLst>
              <a:ext uri="{FF2B5EF4-FFF2-40B4-BE49-F238E27FC236}">
                <a16:creationId xmlns:a16="http://schemas.microsoft.com/office/drawing/2014/main" id="{C5D58521-944F-3431-AE1E-26CE89A20C9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61226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C034D-25E2-9769-9D30-B357F6DD762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A3E30C-269C-3E44-D580-38F74457E050}"/>
              </a:ext>
            </a:extLst>
          </p:cNvPr>
          <p:cNvSpPr>
            <a:spLocks noGrp="1"/>
          </p:cNvSpPr>
          <p:nvPr>
            <p:ph idx="1"/>
          </p:nvPr>
        </p:nvSpPr>
        <p:spPr/>
        <p:txBody>
          <a:bodyPr/>
          <a:lstStyle/>
          <a:p>
            <a:endParaRPr lang="en-GB" dirty="0"/>
          </a:p>
        </p:txBody>
      </p:sp>
      <p:sp>
        <p:nvSpPr>
          <p:cNvPr id="8" name="Title 7">
            <a:extLst>
              <a:ext uri="{FF2B5EF4-FFF2-40B4-BE49-F238E27FC236}">
                <a16:creationId xmlns:a16="http://schemas.microsoft.com/office/drawing/2014/main" id="{934572EC-08F4-80E8-65A4-FC4919A64A9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51EDFC6-BF4D-0461-FCB8-10F9E5FADDAC}"/>
              </a:ext>
            </a:extLst>
          </p:cNvPr>
          <p:cNvPicPr>
            <a:picLocks noChangeAspect="1"/>
          </p:cNvPicPr>
          <p:nvPr/>
        </p:nvPicPr>
        <p:blipFill>
          <a:blip r:embed="rId3"/>
          <a:stretch>
            <a:fillRect/>
          </a:stretch>
        </p:blipFill>
        <p:spPr>
          <a:xfrm>
            <a:off x="1080408" y="528319"/>
            <a:ext cx="10715352" cy="5345969"/>
          </a:xfrm>
          <a:prstGeom prst="rect">
            <a:avLst/>
          </a:prstGeom>
        </p:spPr>
      </p:pic>
    </p:spTree>
    <p:extLst>
      <p:ext uri="{BB962C8B-B14F-4D97-AF65-F5344CB8AC3E}">
        <p14:creationId xmlns:p14="http://schemas.microsoft.com/office/powerpoint/2010/main" val="261705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6AC3AD-95D2-C109-4D31-D911D3813DD7}"/>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E9FCA384-A611-9A98-1B2A-7B79A386A0B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8BDE9DCA-2945-5B24-4011-B99D24444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3517"/>
            <a:ext cx="11195686" cy="5597843"/>
          </a:xfrm>
          <a:prstGeom prst="rect">
            <a:avLst/>
          </a:prstGeom>
        </p:spPr>
      </p:pic>
    </p:spTree>
    <p:extLst>
      <p:ext uri="{BB962C8B-B14F-4D97-AF65-F5344CB8AC3E}">
        <p14:creationId xmlns:p14="http://schemas.microsoft.com/office/powerpoint/2010/main" val="241746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1024B4-1F01-3B17-CF0A-F83DFA1A31F6}"/>
              </a:ext>
            </a:extLst>
          </p:cNvPr>
          <p:cNvSpPr>
            <a:spLocks noGrp="1"/>
          </p:cNvSpPr>
          <p:nvPr>
            <p:ph type="title"/>
          </p:nvPr>
        </p:nvSpPr>
        <p:spPr/>
        <p:txBody>
          <a:bodyPr/>
          <a:lstStyle/>
          <a:p>
            <a:endParaRPr lang="en-GB"/>
          </a:p>
        </p:txBody>
      </p:sp>
      <p:sp>
        <p:nvSpPr>
          <p:cNvPr id="8" name="Content Placeholder 7">
            <a:extLst>
              <a:ext uri="{FF2B5EF4-FFF2-40B4-BE49-F238E27FC236}">
                <a16:creationId xmlns:a16="http://schemas.microsoft.com/office/drawing/2014/main" id="{7165CF3C-5081-D5AF-BC52-E983776A3191}"/>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153BC888-EEDB-27DD-E492-AB9E144C4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4788"/>
            <a:ext cx="11396344" cy="5698172"/>
          </a:xfrm>
          <a:prstGeom prst="rect">
            <a:avLst/>
          </a:prstGeom>
        </p:spPr>
      </p:pic>
    </p:spTree>
    <p:extLst>
      <p:ext uri="{BB962C8B-B14F-4D97-AF65-F5344CB8AC3E}">
        <p14:creationId xmlns:p14="http://schemas.microsoft.com/office/powerpoint/2010/main" val="831327603"/>
      </p:ext>
    </p:extLst>
  </p:cSld>
  <p:clrMapOvr>
    <a:masterClrMapping/>
  </p:clrMapOvr>
</p:sld>
</file>

<file path=ppt/theme/theme1.xml><?xml version="1.0" encoding="utf-8"?>
<a:theme xmlns:a="http://schemas.openxmlformats.org/drawingml/2006/main" name="Tema de Office">
  <a:themeElements>
    <a:clrScheme name="rEUsilience colors">
      <a:dk1>
        <a:srgbClr val="000000"/>
      </a:dk1>
      <a:lt1>
        <a:srgbClr val="FFFFFF"/>
      </a:lt1>
      <a:dk2>
        <a:srgbClr val="44546A"/>
      </a:dk2>
      <a:lt2>
        <a:srgbClr val="E7E6E6"/>
      </a:lt2>
      <a:accent1>
        <a:srgbClr val="065576"/>
      </a:accent1>
      <a:accent2>
        <a:srgbClr val="09719D"/>
      </a:accent2>
      <a:accent3>
        <a:srgbClr val="3AAA34"/>
      </a:accent3>
      <a:accent4>
        <a:srgbClr val="FFC000"/>
      </a:accent4>
      <a:accent5>
        <a:srgbClr val="EA5B0C"/>
      </a:accent5>
      <a:accent6>
        <a:srgbClr val="BE1622"/>
      </a:accent6>
      <a:hlink>
        <a:srgbClr val="09719D"/>
      </a:hlink>
      <a:folHlink>
        <a:srgbClr val="0655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3CD0C3-B8C8-4130-B54C-12F981B2E237}" vid="{4DA8A9A7-1696-424E-920E-65AA1337BB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58F7979E00BA48AE1122FC0FE048E5" ma:contentTypeVersion="14" ma:contentTypeDescription="Crée un document." ma:contentTypeScope="" ma:versionID="e7ebd999c8425d65cffe783d83efdebe">
  <xsd:schema xmlns:xsd="http://www.w3.org/2001/XMLSchema" xmlns:xs="http://www.w3.org/2001/XMLSchema" xmlns:p="http://schemas.microsoft.com/office/2006/metadata/properties" xmlns:ns2="461d6b92-a401-45b5-8184-99016de358d1" xmlns:ns3="5200e469-5b7b-4b9b-85b9-962f9698d994" targetNamespace="http://schemas.microsoft.com/office/2006/metadata/properties" ma:root="true" ma:fieldsID="ee938bceac136f83787ef21716ad7aae" ns2:_="" ns3:_="">
    <xsd:import namespace="461d6b92-a401-45b5-8184-99016de358d1"/>
    <xsd:import namespace="5200e469-5b7b-4b9b-85b9-962f9698d9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d6b92-a401-45b5-8184-99016de35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444da484-3d94-41e9-bcfe-1d6e31fc83c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00e469-5b7b-4b9b-85b9-962f9698d99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bd49e1a-2cad-4938-946d-b872ae929c6d}" ma:internalName="TaxCatchAll" ma:showField="CatchAllData" ma:web="5200e469-5b7b-4b9b-85b9-962f9698d9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200e469-5b7b-4b9b-85b9-962f9698d994" xsi:nil="true"/>
    <lcf76f155ced4ddcb4097134ff3c332f xmlns="461d6b92-a401-45b5-8184-99016de358d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22AD69-B019-4CE2-921E-4C7F3A63D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d6b92-a401-45b5-8184-99016de358d1"/>
    <ds:schemaRef ds:uri="5200e469-5b7b-4b9b-85b9-962f9698d9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9A1096-E433-42B4-864F-6513744233E3}">
  <ds:schemaRefs>
    <ds:schemaRef ds:uri="http://schemas.microsoft.com/sharepoint/v3/contenttype/forms"/>
  </ds:schemaRefs>
</ds:datastoreItem>
</file>

<file path=customXml/itemProps3.xml><?xml version="1.0" encoding="utf-8"?>
<ds:datastoreItem xmlns:ds="http://schemas.openxmlformats.org/officeDocument/2006/customXml" ds:itemID="{A289A3F6-5F8A-44FC-BBF4-4206B852B81B}">
  <ds:schemaRefs>
    <ds:schemaRef ds:uri="http://schemas.microsoft.com/office/2006/metadata/properties"/>
    <ds:schemaRef ds:uri="http://schemas.microsoft.com/office/infopath/2007/PartnerControls"/>
    <ds:schemaRef ds:uri="5200e469-5b7b-4b9b-85b9-962f9698d994"/>
    <ds:schemaRef ds:uri="461d6b92-a401-45b5-8184-99016de358d1"/>
  </ds:schemaRefs>
</ds:datastoreItem>
</file>

<file path=docProps/app.xml><?xml version="1.0" encoding="utf-8"?>
<Properties xmlns="http://schemas.openxmlformats.org/officeDocument/2006/extended-properties" xmlns:vt="http://schemas.openxmlformats.org/officeDocument/2006/docPropsVTypes">
  <Template>rEUsilience_Final_Conference_Template</Template>
  <TotalTime>0</TotalTime>
  <Words>777</Words>
  <Application>Microsoft Office PowerPoint</Application>
  <PresentationFormat>Widescreen</PresentationFormat>
  <Paragraphs>70</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Tema de Office</vt:lpstr>
      <vt:lpstr>Better income support for families with children with a particular concern for low-resourced families</vt:lpstr>
      <vt:lpstr>3 key concerns for rEUsilience:</vt:lpstr>
      <vt:lpstr>Beyond the ”typical family”</vt:lpstr>
      <vt:lpstr>Universalism vs targeting</vt:lpstr>
      <vt:lpstr> Conditionality of Minimum Income Programmes </vt:lpstr>
      <vt:lpstr>PowerPoint Presentation</vt:lpstr>
      <vt:lpstr>PowerPoint Presentation</vt:lpstr>
      <vt:lpstr>PowerPoint Presentation</vt:lpstr>
      <vt:lpstr>PowerPoint Presentation</vt:lpstr>
      <vt:lpstr>Strategies to buffer risks: the role of policies and family</vt:lpstr>
      <vt:lpstr>Strategies to buffer risks: the role of policies and family</vt:lpstr>
      <vt:lpstr>How to improve income protection?</vt:lpstr>
      <vt:lpstr>What works best in protecting families?</vt:lpstr>
      <vt:lpstr>Road testing child benefit and social assistance reforms </vt:lpstr>
      <vt:lpstr>Poverty reduction for families with children</vt:lpstr>
      <vt:lpstr>Poverty reduction by family type</vt:lpstr>
      <vt:lpstr>Principles for better income support for families with children</vt:lpstr>
      <vt:lpstr>Questions for 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Roosmarie Verberckmoes</dc:creator>
  <cp:lastModifiedBy>Wim Van Lancker</cp:lastModifiedBy>
  <cp:revision>11</cp:revision>
  <dcterms:created xsi:type="dcterms:W3CDTF">2025-06-05T08:35:25Z</dcterms:created>
  <dcterms:modified xsi:type="dcterms:W3CDTF">2025-07-23T12:23:47Z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0x0101005058F7979E00BA48AE1122FC0FE048E5</vt:lpwstr>
  </property>
  <property fmtid="{D5CDD505-2E9C-101B-9397-08002B2CF9AE}" pid="3" name="MediaServiceImageTags">
    <vt:lpwstr/>
  </property>
</Properties>
</file>