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256" r:id="rId5"/>
    <p:sldId id="262" r:id="rId6"/>
    <p:sldId id="264" r:id="rId7"/>
    <p:sldId id="265" r:id="rId8"/>
    <p:sldId id="266" r:id="rId9"/>
    <p:sldId id="267" r:id="rId10"/>
    <p:sldId id="268" r:id="rId11"/>
    <p:sldId id="272" r:id="rId12"/>
    <p:sldId id="273" r:id="rId13"/>
    <p:sldId id="287" r:id="rId14"/>
    <p:sldId id="282" r:id="rId15"/>
    <p:sldId id="288" r:id="rId16"/>
    <p:sldId id="289" r:id="rId17"/>
    <p:sldId id="280" r:id="rId18"/>
    <p:sldId id="278" r:id="rId19"/>
    <p:sldId id="290" r:id="rId2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729D"/>
    <a:srgbClr val="0655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37"/>
    <p:restoredTop sz="93949" autoAdjust="0"/>
  </p:normalViewPr>
  <p:slideViewPr>
    <p:cSldViewPr snapToGrid="0">
      <p:cViewPr varScale="1">
        <p:scale>
          <a:sx n="69" d="100"/>
          <a:sy n="69" d="100"/>
        </p:scale>
        <p:origin x="228" y="60"/>
      </p:cViewPr>
      <p:guideLst/>
    </p:cSldViewPr>
  </p:slideViewPr>
  <p:notesTextViewPr>
    <p:cViewPr>
      <p:scale>
        <a:sx n="3" d="2"/>
        <a:sy n="3" d="2"/>
      </p:scale>
      <p:origin x="0" y="0"/>
    </p:cViewPr>
  </p:notesTextViewPr>
  <p:notesViewPr>
    <p:cSldViewPr snapToGrid="0">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D2779E-AE1E-4710-BB7D-53705829F94B}" type="doc">
      <dgm:prSet loTypeId="urn:microsoft.com/office/officeart/2005/8/layout/hProcess10" loCatId="process" qsTypeId="urn:microsoft.com/office/officeart/2005/8/quickstyle/simple1" qsCatId="simple" csTypeId="urn:microsoft.com/office/officeart/2005/8/colors/colorful1" csCatId="colorful" phldr="1"/>
      <dgm:spPr/>
      <dgm:t>
        <a:bodyPr/>
        <a:lstStyle/>
        <a:p>
          <a:endParaRPr lang="en-GB"/>
        </a:p>
      </dgm:t>
    </dgm:pt>
    <dgm:pt modelId="{3F728B13-B853-4F7E-8BE7-2778F4B868D5}">
      <dgm:prSet/>
      <dgm:spPr/>
      <dgm:t>
        <a:bodyPr/>
        <a:lstStyle/>
        <a:p>
          <a:r>
            <a:rPr lang="en-GB" dirty="0"/>
            <a:t>Commitment to mixed methods and evidence </a:t>
          </a:r>
        </a:p>
      </dgm:t>
    </dgm:pt>
    <dgm:pt modelId="{7C98D4B1-7408-4959-BE57-C9A1B85E3E41}" type="parTrans" cxnId="{C36F6ADC-E8D9-4D64-877C-07E1E7DEFFFA}">
      <dgm:prSet/>
      <dgm:spPr/>
      <dgm:t>
        <a:bodyPr/>
        <a:lstStyle/>
        <a:p>
          <a:endParaRPr lang="en-GB"/>
        </a:p>
      </dgm:t>
    </dgm:pt>
    <dgm:pt modelId="{4F7D18BB-42FE-45F4-8ACE-5A30FFB17066}" type="sibTrans" cxnId="{C36F6ADC-E8D9-4D64-877C-07E1E7DEFFFA}">
      <dgm:prSet/>
      <dgm:spPr/>
      <dgm:t>
        <a:bodyPr/>
        <a:lstStyle/>
        <a:p>
          <a:endParaRPr lang="en-GB"/>
        </a:p>
      </dgm:t>
    </dgm:pt>
    <dgm:pt modelId="{2C65B3DC-B064-4AEB-98BC-57DDA8025848}">
      <dgm:prSet/>
      <dgm:spPr/>
      <dgm:t>
        <a:bodyPr/>
        <a:lstStyle/>
        <a:p>
          <a:r>
            <a:rPr lang="en-GB" sz="1900" b="1" dirty="0"/>
            <a:t>Commitment to clear goals and a structure with a purpose-driven framework</a:t>
          </a:r>
          <a:endParaRPr lang="en-GB" sz="1900" dirty="0"/>
        </a:p>
      </dgm:t>
    </dgm:pt>
    <dgm:pt modelId="{62103157-9D9F-4DFF-A971-7B804566ED87}" type="parTrans" cxnId="{C3DA10F2-BBD6-429D-AD57-1E3C2C845DFD}">
      <dgm:prSet/>
      <dgm:spPr/>
      <dgm:t>
        <a:bodyPr/>
        <a:lstStyle/>
        <a:p>
          <a:endParaRPr lang="en-GB"/>
        </a:p>
      </dgm:t>
    </dgm:pt>
    <dgm:pt modelId="{E9379DCF-DC5A-4B1C-8DE1-0527095DA82E}" type="sibTrans" cxnId="{C3DA10F2-BBD6-429D-AD57-1E3C2C845DFD}">
      <dgm:prSet/>
      <dgm:spPr/>
      <dgm:t>
        <a:bodyPr/>
        <a:lstStyle/>
        <a:p>
          <a:endParaRPr lang="en-GB"/>
        </a:p>
      </dgm:t>
    </dgm:pt>
    <dgm:pt modelId="{DF2DCB03-4A0B-435F-B37D-C9B4ADA34A86}">
      <dgm:prSet/>
      <dgm:spPr/>
      <dgm:t>
        <a:bodyPr/>
        <a:lstStyle/>
        <a:p>
          <a:r>
            <a:rPr lang="en-GB" sz="1700" b="1" dirty="0"/>
            <a:t>Commitment to a participatory approach by fostering multistakeholder collaboration</a:t>
          </a:r>
          <a:endParaRPr lang="en-GB" sz="1700" dirty="0"/>
        </a:p>
      </dgm:t>
    </dgm:pt>
    <dgm:pt modelId="{FB9212D6-2C07-4A3D-B881-9EF83BD2AA3E}" type="parTrans" cxnId="{F07C78B4-4A98-4098-8610-C38FBDF8FB82}">
      <dgm:prSet/>
      <dgm:spPr/>
      <dgm:t>
        <a:bodyPr/>
        <a:lstStyle/>
        <a:p>
          <a:endParaRPr lang="en-GB"/>
        </a:p>
      </dgm:t>
    </dgm:pt>
    <dgm:pt modelId="{7EDE333D-FBBE-4A4C-A398-D4BF39B59D41}" type="sibTrans" cxnId="{F07C78B4-4A98-4098-8610-C38FBDF8FB82}">
      <dgm:prSet/>
      <dgm:spPr/>
      <dgm:t>
        <a:bodyPr/>
        <a:lstStyle/>
        <a:p>
          <a:endParaRPr lang="en-GB"/>
        </a:p>
      </dgm:t>
    </dgm:pt>
    <dgm:pt modelId="{A1839B4C-5DE8-4FB5-AECC-CD2D23D2B2F4}">
      <dgm:prSet/>
      <dgm:spPr/>
      <dgm:t>
        <a:bodyPr/>
        <a:lstStyle/>
        <a:p>
          <a:r>
            <a:rPr lang="en-GB" dirty="0"/>
            <a:t>To do justice to the ‘newness’ and complexity of the resilience concept itself and in a family context</a:t>
          </a:r>
        </a:p>
      </dgm:t>
    </dgm:pt>
    <dgm:pt modelId="{F14092EA-170E-43B1-AE62-7DA7AD0A5AB8}" type="parTrans" cxnId="{27464D95-92F6-4BCB-9E60-8950222DB9C8}">
      <dgm:prSet/>
      <dgm:spPr/>
      <dgm:t>
        <a:bodyPr/>
        <a:lstStyle/>
        <a:p>
          <a:endParaRPr lang="en-GB"/>
        </a:p>
      </dgm:t>
    </dgm:pt>
    <dgm:pt modelId="{F184639D-70DF-437C-A293-B0D41532FF58}" type="sibTrans" cxnId="{27464D95-92F6-4BCB-9E60-8950222DB9C8}">
      <dgm:prSet/>
      <dgm:spPr/>
      <dgm:t>
        <a:bodyPr/>
        <a:lstStyle/>
        <a:p>
          <a:endParaRPr lang="en-GB"/>
        </a:p>
      </dgm:t>
    </dgm:pt>
    <dgm:pt modelId="{1C80B4CA-4E3E-4197-8BA6-F5114E992A0A}">
      <dgm:prSet custT="1"/>
      <dgm:spPr/>
      <dgm:t>
        <a:bodyPr/>
        <a:lstStyle/>
        <a:p>
          <a:r>
            <a:rPr lang="en-GB" sz="1600" dirty="0"/>
            <a:t>To align research and policymaking from the outset</a:t>
          </a:r>
        </a:p>
      </dgm:t>
    </dgm:pt>
    <dgm:pt modelId="{5A714AFD-1C59-4016-82D4-E066A1941A94}" type="parTrans" cxnId="{DA7A6757-6DC1-444D-8FC8-552D3D5C7DD9}">
      <dgm:prSet/>
      <dgm:spPr/>
      <dgm:t>
        <a:bodyPr/>
        <a:lstStyle/>
        <a:p>
          <a:endParaRPr lang="en-GB"/>
        </a:p>
      </dgm:t>
    </dgm:pt>
    <dgm:pt modelId="{770833AB-4E27-44E4-9D91-56A41192813B}" type="sibTrans" cxnId="{DA7A6757-6DC1-444D-8FC8-552D3D5C7DD9}">
      <dgm:prSet/>
      <dgm:spPr/>
      <dgm:t>
        <a:bodyPr/>
        <a:lstStyle/>
        <a:p>
          <a:endParaRPr lang="en-GB"/>
        </a:p>
      </dgm:t>
    </dgm:pt>
    <dgm:pt modelId="{541E1F23-43B7-4705-9261-2F2C02F58144}">
      <dgm:prSet custT="1"/>
      <dgm:spPr/>
      <dgm:t>
        <a:bodyPr/>
        <a:lstStyle/>
        <a:p>
          <a:r>
            <a:rPr lang="en-GB" sz="1600" dirty="0"/>
            <a:t>To encourage exchange of knowledge and experience between a range of ‘partners’</a:t>
          </a:r>
        </a:p>
      </dgm:t>
    </dgm:pt>
    <dgm:pt modelId="{DFE605ED-C715-4731-B399-AC3E02E6EFD2}" type="parTrans" cxnId="{D449B7ED-0276-4590-A870-EC1B17B0B378}">
      <dgm:prSet/>
      <dgm:spPr/>
      <dgm:t>
        <a:bodyPr/>
        <a:lstStyle/>
        <a:p>
          <a:endParaRPr lang="en-GB"/>
        </a:p>
      </dgm:t>
    </dgm:pt>
    <dgm:pt modelId="{ED355F07-B02D-4C7C-9E80-63441A072C8D}" type="sibTrans" cxnId="{D449B7ED-0276-4590-A870-EC1B17B0B378}">
      <dgm:prSet/>
      <dgm:spPr/>
      <dgm:t>
        <a:bodyPr/>
        <a:lstStyle/>
        <a:p>
          <a:endParaRPr lang="en-GB"/>
        </a:p>
      </dgm:t>
    </dgm:pt>
    <dgm:pt modelId="{BC1CEC74-4E42-40A1-A103-180B85DCC325}" type="pres">
      <dgm:prSet presAssocID="{3FD2779E-AE1E-4710-BB7D-53705829F94B}" presName="Name0" presStyleCnt="0">
        <dgm:presLayoutVars>
          <dgm:dir/>
          <dgm:resizeHandles val="exact"/>
        </dgm:presLayoutVars>
      </dgm:prSet>
      <dgm:spPr/>
    </dgm:pt>
    <dgm:pt modelId="{7D2978BA-227B-4680-A1D7-33431C28078C}" type="pres">
      <dgm:prSet presAssocID="{3F728B13-B853-4F7E-8BE7-2778F4B868D5}" presName="composite" presStyleCnt="0"/>
      <dgm:spPr/>
    </dgm:pt>
    <dgm:pt modelId="{7FC9C82B-26D6-44E2-95DE-136ECFB9D5E2}" type="pres">
      <dgm:prSet presAssocID="{3F728B13-B853-4F7E-8BE7-2778F4B868D5}" presName="imagSh" presStyleLbl="bgImgPlac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ckList with solid fill"/>
        </a:ext>
      </dgm:extLst>
    </dgm:pt>
    <dgm:pt modelId="{D60FB993-7AA1-4833-B8E6-2DFA80EEC594}" type="pres">
      <dgm:prSet presAssocID="{3F728B13-B853-4F7E-8BE7-2778F4B868D5}" presName="txNode" presStyleLbl="node1" presStyleIdx="0" presStyleCnt="3">
        <dgm:presLayoutVars>
          <dgm:bulletEnabled val="1"/>
        </dgm:presLayoutVars>
      </dgm:prSet>
      <dgm:spPr/>
    </dgm:pt>
    <dgm:pt modelId="{EF9CBF7E-E4BA-4E25-B125-114EC4396637}" type="pres">
      <dgm:prSet presAssocID="{4F7D18BB-42FE-45F4-8ACE-5A30FFB17066}" presName="sibTrans" presStyleLbl="sibTrans2D1" presStyleIdx="0" presStyleCnt="2"/>
      <dgm:spPr/>
    </dgm:pt>
    <dgm:pt modelId="{0922D049-EB2A-4870-BADA-AFD64E3A3B02}" type="pres">
      <dgm:prSet presAssocID="{4F7D18BB-42FE-45F4-8ACE-5A30FFB17066}" presName="connTx" presStyleLbl="sibTrans2D1" presStyleIdx="0" presStyleCnt="2"/>
      <dgm:spPr/>
    </dgm:pt>
    <dgm:pt modelId="{F151D609-6D7A-4BCF-84D3-B925491E63A7}" type="pres">
      <dgm:prSet presAssocID="{2C65B3DC-B064-4AEB-98BC-57DDA8025848}" presName="composite" presStyleCnt="0"/>
      <dgm:spPr/>
    </dgm:pt>
    <dgm:pt modelId="{605A818F-224F-4A3F-84CE-B68A677E6140}" type="pres">
      <dgm:prSet presAssocID="{2C65B3DC-B064-4AEB-98BC-57DDA8025848}" presName="imagSh" presStyleLbl="bgImgPlac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ullseye with solid fill"/>
        </a:ext>
      </dgm:extLst>
    </dgm:pt>
    <dgm:pt modelId="{2E7063A3-C040-4990-AEEB-CFACB26D6F68}" type="pres">
      <dgm:prSet presAssocID="{2C65B3DC-B064-4AEB-98BC-57DDA8025848}" presName="txNode" presStyleLbl="node1" presStyleIdx="1" presStyleCnt="3">
        <dgm:presLayoutVars>
          <dgm:bulletEnabled val="1"/>
        </dgm:presLayoutVars>
      </dgm:prSet>
      <dgm:spPr/>
    </dgm:pt>
    <dgm:pt modelId="{CC9EA437-E45F-4939-BF2C-E54A497A4D60}" type="pres">
      <dgm:prSet presAssocID="{E9379DCF-DC5A-4B1C-8DE1-0527095DA82E}" presName="sibTrans" presStyleLbl="sibTrans2D1" presStyleIdx="1" presStyleCnt="2"/>
      <dgm:spPr/>
    </dgm:pt>
    <dgm:pt modelId="{067CAE95-3873-4EC5-88E6-335F07D54CF3}" type="pres">
      <dgm:prSet presAssocID="{E9379DCF-DC5A-4B1C-8DE1-0527095DA82E}" presName="connTx" presStyleLbl="sibTrans2D1" presStyleIdx="1" presStyleCnt="2"/>
      <dgm:spPr/>
    </dgm:pt>
    <dgm:pt modelId="{2F5F59E5-4055-43CC-83B4-DBEA0D8FFC0C}" type="pres">
      <dgm:prSet presAssocID="{DF2DCB03-4A0B-435F-B37D-C9B4ADA34A86}" presName="composite" presStyleCnt="0"/>
      <dgm:spPr/>
    </dgm:pt>
    <dgm:pt modelId="{6C5B9D94-C1C6-48AC-9EE8-98597C0F0368}" type="pres">
      <dgm:prSet presAssocID="{DF2DCB03-4A0B-435F-B37D-C9B4ADA34A86}" presName="imagSh" presStyleLbl="bgImgPlac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Meeting with solid fill"/>
        </a:ext>
      </dgm:extLst>
    </dgm:pt>
    <dgm:pt modelId="{4829ED83-A8EA-4204-BE1A-2C44B4E79158}" type="pres">
      <dgm:prSet presAssocID="{DF2DCB03-4A0B-435F-B37D-C9B4ADA34A86}" presName="txNode" presStyleLbl="node1" presStyleIdx="2" presStyleCnt="3" custLinFactNeighborX="-427">
        <dgm:presLayoutVars>
          <dgm:bulletEnabled val="1"/>
        </dgm:presLayoutVars>
      </dgm:prSet>
      <dgm:spPr/>
    </dgm:pt>
  </dgm:ptLst>
  <dgm:cxnLst>
    <dgm:cxn modelId="{B139A101-F142-4A98-993C-783EA4886BBF}" type="presOf" srcId="{A1839B4C-5DE8-4FB5-AECC-CD2D23D2B2F4}" destId="{D60FB993-7AA1-4833-B8E6-2DFA80EEC594}" srcOrd="0" destOrd="1" presId="urn:microsoft.com/office/officeart/2005/8/layout/hProcess10"/>
    <dgm:cxn modelId="{A2A5480D-E090-4100-A338-60B76B746029}" type="presOf" srcId="{4F7D18BB-42FE-45F4-8ACE-5A30FFB17066}" destId="{EF9CBF7E-E4BA-4E25-B125-114EC4396637}" srcOrd="0" destOrd="0" presId="urn:microsoft.com/office/officeart/2005/8/layout/hProcess10"/>
    <dgm:cxn modelId="{D9B6CB30-BEE1-4A53-9789-915AA8C2D2F2}" type="presOf" srcId="{E9379DCF-DC5A-4B1C-8DE1-0527095DA82E}" destId="{CC9EA437-E45F-4939-BF2C-E54A497A4D60}" srcOrd="0" destOrd="0" presId="urn:microsoft.com/office/officeart/2005/8/layout/hProcess10"/>
    <dgm:cxn modelId="{B88E0338-B269-442E-8F67-492E5DACC17C}" type="presOf" srcId="{DF2DCB03-4A0B-435F-B37D-C9B4ADA34A86}" destId="{4829ED83-A8EA-4204-BE1A-2C44B4E79158}" srcOrd="0" destOrd="0" presId="urn:microsoft.com/office/officeart/2005/8/layout/hProcess10"/>
    <dgm:cxn modelId="{859E1A5D-E5F2-4644-9BA5-871D064CABAA}" type="presOf" srcId="{3F728B13-B853-4F7E-8BE7-2778F4B868D5}" destId="{D60FB993-7AA1-4833-B8E6-2DFA80EEC594}" srcOrd="0" destOrd="0" presId="urn:microsoft.com/office/officeart/2005/8/layout/hProcess10"/>
    <dgm:cxn modelId="{34F4DA5E-E5C2-4A57-A2D7-243A6C986A14}" type="presOf" srcId="{E9379DCF-DC5A-4B1C-8DE1-0527095DA82E}" destId="{067CAE95-3873-4EC5-88E6-335F07D54CF3}" srcOrd="1" destOrd="0" presId="urn:microsoft.com/office/officeart/2005/8/layout/hProcess10"/>
    <dgm:cxn modelId="{ABD1435F-D3B0-473D-92D7-EFFE29E80902}" type="presOf" srcId="{3FD2779E-AE1E-4710-BB7D-53705829F94B}" destId="{BC1CEC74-4E42-40A1-A103-180B85DCC325}" srcOrd="0" destOrd="0" presId="urn:microsoft.com/office/officeart/2005/8/layout/hProcess10"/>
    <dgm:cxn modelId="{5450C248-1A34-40AF-A86B-9288716ECDA1}" type="presOf" srcId="{541E1F23-43B7-4705-9261-2F2C02F58144}" destId="{4829ED83-A8EA-4204-BE1A-2C44B4E79158}" srcOrd="0" destOrd="1" presId="urn:microsoft.com/office/officeart/2005/8/layout/hProcess10"/>
    <dgm:cxn modelId="{DA7A6757-6DC1-444D-8FC8-552D3D5C7DD9}" srcId="{2C65B3DC-B064-4AEB-98BC-57DDA8025848}" destId="{1C80B4CA-4E3E-4197-8BA6-F5114E992A0A}" srcOrd="0" destOrd="0" parTransId="{5A714AFD-1C59-4016-82D4-E066A1941A94}" sibTransId="{770833AB-4E27-44E4-9D91-56A41192813B}"/>
    <dgm:cxn modelId="{58984585-56DB-44A3-A9E1-DFF0FBCDC323}" type="presOf" srcId="{4F7D18BB-42FE-45F4-8ACE-5A30FFB17066}" destId="{0922D049-EB2A-4870-BADA-AFD64E3A3B02}" srcOrd="1" destOrd="0" presId="urn:microsoft.com/office/officeart/2005/8/layout/hProcess10"/>
    <dgm:cxn modelId="{27464D95-92F6-4BCB-9E60-8950222DB9C8}" srcId="{3F728B13-B853-4F7E-8BE7-2778F4B868D5}" destId="{A1839B4C-5DE8-4FB5-AECC-CD2D23D2B2F4}" srcOrd="0" destOrd="0" parTransId="{F14092EA-170E-43B1-AE62-7DA7AD0A5AB8}" sibTransId="{F184639D-70DF-437C-A293-B0D41532FF58}"/>
    <dgm:cxn modelId="{6BA6CC9B-B1FB-49BE-AF18-4104F232C4D5}" type="presOf" srcId="{2C65B3DC-B064-4AEB-98BC-57DDA8025848}" destId="{2E7063A3-C040-4990-AEEB-CFACB26D6F68}" srcOrd="0" destOrd="0" presId="urn:microsoft.com/office/officeart/2005/8/layout/hProcess10"/>
    <dgm:cxn modelId="{93BED8AE-71E6-4B09-AC36-75956462658F}" type="presOf" srcId="{1C80B4CA-4E3E-4197-8BA6-F5114E992A0A}" destId="{2E7063A3-C040-4990-AEEB-CFACB26D6F68}" srcOrd="0" destOrd="1" presId="urn:microsoft.com/office/officeart/2005/8/layout/hProcess10"/>
    <dgm:cxn modelId="{F07C78B4-4A98-4098-8610-C38FBDF8FB82}" srcId="{3FD2779E-AE1E-4710-BB7D-53705829F94B}" destId="{DF2DCB03-4A0B-435F-B37D-C9B4ADA34A86}" srcOrd="2" destOrd="0" parTransId="{FB9212D6-2C07-4A3D-B881-9EF83BD2AA3E}" sibTransId="{7EDE333D-FBBE-4A4C-A398-D4BF39B59D41}"/>
    <dgm:cxn modelId="{C36F6ADC-E8D9-4D64-877C-07E1E7DEFFFA}" srcId="{3FD2779E-AE1E-4710-BB7D-53705829F94B}" destId="{3F728B13-B853-4F7E-8BE7-2778F4B868D5}" srcOrd="0" destOrd="0" parTransId="{7C98D4B1-7408-4959-BE57-C9A1B85E3E41}" sibTransId="{4F7D18BB-42FE-45F4-8ACE-5A30FFB17066}"/>
    <dgm:cxn modelId="{D449B7ED-0276-4590-A870-EC1B17B0B378}" srcId="{DF2DCB03-4A0B-435F-B37D-C9B4ADA34A86}" destId="{541E1F23-43B7-4705-9261-2F2C02F58144}" srcOrd="0" destOrd="0" parTransId="{DFE605ED-C715-4731-B399-AC3E02E6EFD2}" sibTransId="{ED355F07-B02D-4C7C-9E80-63441A072C8D}"/>
    <dgm:cxn modelId="{C3DA10F2-BBD6-429D-AD57-1E3C2C845DFD}" srcId="{3FD2779E-AE1E-4710-BB7D-53705829F94B}" destId="{2C65B3DC-B064-4AEB-98BC-57DDA8025848}" srcOrd="1" destOrd="0" parTransId="{62103157-9D9F-4DFF-A971-7B804566ED87}" sibTransId="{E9379DCF-DC5A-4B1C-8DE1-0527095DA82E}"/>
    <dgm:cxn modelId="{09CE5AC5-FD8C-4F38-98F8-23D1D6EE23BD}" type="presParOf" srcId="{BC1CEC74-4E42-40A1-A103-180B85DCC325}" destId="{7D2978BA-227B-4680-A1D7-33431C28078C}" srcOrd="0" destOrd="0" presId="urn:microsoft.com/office/officeart/2005/8/layout/hProcess10"/>
    <dgm:cxn modelId="{D9B78558-023C-4291-98A2-B549C22B1EF0}" type="presParOf" srcId="{7D2978BA-227B-4680-A1D7-33431C28078C}" destId="{7FC9C82B-26D6-44E2-95DE-136ECFB9D5E2}" srcOrd="0" destOrd="0" presId="urn:microsoft.com/office/officeart/2005/8/layout/hProcess10"/>
    <dgm:cxn modelId="{49CB3220-0CFF-453D-8085-DFE6FB17191A}" type="presParOf" srcId="{7D2978BA-227B-4680-A1D7-33431C28078C}" destId="{D60FB993-7AA1-4833-B8E6-2DFA80EEC594}" srcOrd="1" destOrd="0" presId="urn:microsoft.com/office/officeart/2005/8/layout/hProcess10"/>
    <dgm:cxn modelId="{13D823F6-4244-4A6D-A062-8FA809FB1703}" type="presParOf" srcId="{BC1CEC74-4E42-40A1-A103-180B85DCC325}" destId="{EF9CBF7E-E4BA-4E25-B125-114EC4396637}" srcOrd="1" destOrd="0" presId="urn:microsoft.com/office/officeart/2005/8/layout/hProcess10"/>
    <dgm:cxn modelId="{DCBCA179-F6EB-408D-B63D-8EAFBA57CCC1}" type="presParOf" srcId="{EF9CBF7E-E4BA-4E25-B125-114EC4396637}" destId="{0922D049-EB2A-4870-BADA-AFD64E3A3B02}" srcOrd="0" destOrd="0" presId="urn:microsoft.com/office/officeart/2005/8/layout/hProcess10"/>
    <dgm:cxn modelId="{2523FEE8-8128-4F26-8D13-C014763AE8D0}" type="presParOf" srcId="{BC1CEC74-4E42-40A1-A103-180B85DCC325}" destId="{F151D609-6D7A-4BCF-84D3-B925491E63A7}" srcOrd="2" destOrd="0" presId="urn:microsoft.com/office/officeart/2005/8/layout/hProcess10"/>
    <dgm:cxn modelId="{549380D7-28F6-4203-8CCF-AC1F62B0C497}" type="presParOf" srcId="{F151D609-6D7A-4BCF-84D3-B925491E63A7}" destId="{605A818F-224F-4A3F-84CE-B68A677E6140}" srcOrd="0" destOrd="0" presId="urn:microsoft.com/office/officeart/2005/8/layout/hProcess10"/>
    <dgm:cxn modelId="{9A1901A0-4C70-47F1-AEE9-4A22C14EAEAD}" type="presParOf" srcId="{F151D609-6D7A-4BCF-84D3-B925491E63A7}" destId="{2E7063A3-C040-4990-AEEB-CFACB26D6F68}" srcOrd="1" destOrd="0" presId="urn:microsoft.com/office/officeart/2005/8/layout/hProcess10"/>
    <dgm:cxn modelId="{1C6C1E03-40CF-4FEC-B151-A2E3F5B5FD3D}" type="presParOf" srcId="{BC1CEC74-4E42-40A1-A103-180B85DCC325}" destId="{CC9EA437-E45F-4939-BF2C-E54A497A4D60}" srcOrd="3" destOrd="0" presId="urn:microsoft.com/office/officeart/2005/8/layout/hProcess10"/>
    <dgm:cxn modelId="{052A1AF1-3A6D-4D0E-9484-0BA14F9606A3}" type="presParOf" srcId="{CC9EA437-E45F-4939-BF2C-E54A497A4D60}" destId="{067CAE95-3873-4EC5-88E6-335F07D54CF3}" srcOrd="0" destOrd="0" presId="urn:microsoft.com/office/officeart/2005/8/layout/hProcess10"/>
    <dgm:cxn modelId="{A4714F77-BA0D-403D-B3CE-C0CF6175A9AE}" type="presParOf" srcId="{BC1CEC74-4E42-40A1-A103-180B85DCC325}" destId="{2F5F59E5-4055-43CC-83B4-DBEA0D8FFC0C}" srcOrd="4" destOrd="0" presId="urn:microsoft.com/office/officeart/2005/8/layout/hProcess10"/>
    <dgm:cxn modelId="{B8C9F37E-3AC4-4C43-AA70-435BFC743356}" type="presParOf" srcId="{2F5F59E5-4055-43CC-83B4-DBEA0D8FFC0C}" destId="{6C5B9D94-C1C6-48AC-9EE8-98597C0F0368}" srcOrd="0" destOrd="0" presId="urn:microsoft.com/office/officeart/2005/8/layout/hProcess10"/>
    <dgm:cxn modelId="{036BFB6A-0EE9-4380-B3FC-3A3C142B6793}" type="presParOf" srcId="{2F5F59E5-4055-43CC-83B4-DBEA0D8FFC0C}" destId="{4829ED83-A8EA-4204-BE1A-2C44B4E79158}"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D2779E-AE1E-4710-BB7D-53705829F94B}" type="doc">
      <dgm:prSet loTypeId="urn:microsoft.com/office/officeart/2005/8/layout/hProcess10" loCatId="process" qsTypeId="urn:microsoft.com/office/officeart/2005/8/quickstyle/simple1" qsCatId="simple" csTypeId="urn:microsoft.com/office/officeart/2005/8/colors/colorful1" csCatId="colorful" phldr="1"/>
      <dgm:spPr/>
      <dgm:t>
        <a:bodyPr/>
        <a:lstStyle/>
        <a:p>
          <a:endParaRPr lang="en-GB"/>
        </a:p>
      </dgm:t>
    </dgm:pt>
    <dgm:pt modelId="{3F728B13-B853-4F7E-8BE7-2778F4B868D5}">
      <dgm:prSet custT="1"/>
      <dgm:spPr/>
      <dgm:t>
        <a:bodyPr/>
        <a:lstStyle/>
        <a:p>
          <a:r>
            <a:rPr lang="en-GB" sz="2000"/>
            <a:t>Convening two panels of experts </a:t>
          </a:r>
        </a:p>
      </dgm:t>
    </dgm:pt>
    <dgm:pt modelId="{7C98D4B1-7408-4959-BE57-C9A1B85E3E41}" type="parTrans" cxnId="{C36F6ADC-E8D9-4D64-877C-07E1E7DEFFFA}">
      <dgm:prSet/>
      <dgm:spPr/>
      <dgm:t>
        <a:bodyPr/>
        <a:lstStyle/>
        <a:p>
          <a:endParaRPr lang="en-GB"/>
        </a:p>
      </dgm:t>
    </dgm:pt>
    <dgm:pt modelId="{4F7D18BB-42FE-45F4-8ACE-5A30FFB17066}" type="sibTrans" cxnId="{C36F6ADC-E8D9-4D64-877C-07E1E7DEFFFA}">
      <dgm:prSet/>
      <dgm:spPr/>
      <dgm:t>
        <a:bodyPr/>
        <a:lstStyle/>
        <a:p>
          <a:endParaRPr lang="en-GB"/>
        </a:p>
      </dgm:t>
    </dgm:pt>
    <dgm:pt modelId="{2C65B3DC-B064-4AEB-98BC-57DDA8025848}">
      <dgm:prSet custT="1"/>
      <dgm:spPr/>
      <dgm:t>
        <a:bodyPr/>
        <a:lstStyle/>
        <a:p>
          <a:pPr algn="l"/>
          <a:r>
            <a:rPr lang="en-GB" sz="2000" dirty="0"/>
            <a:t>Undertaking quantitative  simulations of policy proposals to identify:</a:t>
          </a:r>
        </a:p>
      </dgm:t>
    </dgm:pt>
    <dgm:pt modelId="{62103157-9D9F-4DFF-A971-7B804566ED87}" type="parTrans" cxnId="{C3DA10F2-BBD6-429D-AD57-1E3C2C845DFD}">
      <dgm:prSet/>
      <dgm:spPr/>
      <dgm:t>
        <a:bodyPr/>
        <a:lstStyle/>
        <a:p>
          <a:endParaRPr lang="en-GB"/>
        </a:p>
      </dgm:t>
    </dgm:pt>
    <dgm:pt modelId="{E9379DCF-DC5A-4B1C-8DE1-0527095DA82E}" type="sibTrans" cxnId="{C3DA10F2-BBD6-429D-AD57-1E3C2C845DFD}">
      <dgm:prSet/>
      <dgm:spPr/>
      <dgm:t>
        <a:bodyPr/>
        <a:lstStyle/>
        <a:p>
          <a:endParaRPr lang="en-GB"/>
        </a:p>
      </dgm:t>
    </dgm:pt>
    <dgm:pt modelId="{DF2DCB03-4A0B-435F-B37D-C9B4ADA34A86}">
      <dgm:prSet custT="1"/>
      <dgm:spPr/>
      <dgm:t>
        <a:bodyPr/>
        <a:lstStyle/>
        <a:p>
          <a:pPr algn="l"/>
          <a:r>
            <a:rPr lang="en-GB" sz="2000" dirty="0"/>
            <a:t>Designing, implementing  and making available new survey modules to fill evidence gaps:</a:t>
          </a:r>
        </a:p>
        <a:p>
          <a:pPr algn="l"/>
          <a:r>
            <a:rPr lang="en-GB" sz="2000" dirty="0"/>
            <a:t>Reveal the often hidden aspects of family  </a:t>
          </a:r>
        </a:p>
      </dgm:t>
    </dgm:pt>
    <dgm:pt modelId="{FB9212D6-2C07-4A3D-B881-9EF83BD2AA3E}" type="parTrans" cxnId="{F07C78B4-4A98-4098-8610-C38FBDF8FB82}">
      <dgm:prSet/>
      <dgm:spPr/>
      <dgm:t>
        <a:bodyPr/>
        <a:lstStyle/>
        <a:p>
          <a:endParaRPr lang="en-GB"/>
        </a:p>
      </dgm:t>
    </dgm:pt>
    <dgm:pt modelId="{7EDE333D-FBBE-4A4C-A398-D4BF39B59D41}" type="sibTrans" cxnId="{F07C78B4-4A98-4098-8610-C38FBDF8FB82}">
      <dgm:prSet/>
      <dgm:spPr/>
      <dgm:t>
        <a:bodyPr/>
        <a:lstStyle/>
        <a:p>
          <a:endParaRPr lang="en-GB"/>
        </a:p>
      </dgm:t>
    </dgm:pt>
    <dgm:pt modelId="{A1839B4C-5DE8-4FB5-AECC-CD2D23D2B2F4}">
      <dgm:prSet custT="1"/>
      <dgm:spPr/>
      <dgm:t>
        <a:bodyPr/>
        <a:lstStyle/>
        <a:p>
          <a:r>
            <a:rPr lang="en-GB" sz="2000"/>
            <a:t>A family expert panel</a:t>
          </a:r>
        </a:p>
      </dgm:t>
    </dgm:pt>
    <dgm:pt modelId="{F14092EA-170E-43B1-AE62-7DA7AD0A5AB8}" type="parTrans" cxnId="{27464D95-92F6-4BCB-9E60-8950222DB9C8}">
      <dgm:prSet/>
      <dgm:spPr/>
      <dgm:t>
        <a:bodyPr/>
        <a:lstStyle/>
        <a:p>
          <a:endParaRPr lang="en-GB"/>
        </a:p>
      </dgm:t>
    </dgm:pt>
    <dgm:pt modelId="{F184639D-70DF-437C-A293-B0D41532FF58}" type="sibTrans" cxnId="{27464D95-92F6-4BCB-9E60-8950222DB9C8}">
      <dgm:prSet/>
      <dgm:spPr/>
      <dgm:t>
        <a:bodyPr/>
        <a:lstStyle/>
        <a:p>
          <a:endParaRPr lang="en-GB"/>
        </a:p>
      </dgm:t>
    </dgm:pt>
    <dgm:pt modelId="{2D625AA8-900D-4CAA-9935-21F9E3AA7ACB}">
      <dgm:prSet custT="1"/>
      <dgm:spPr/>
      <dgm:t>
        <a:bodyPr/>
        <a:lstStyle/>
        <a:p>
          <a:r>
            <a:rPr lang="en-GB" sz="2000"/>
            <a:t>A panel of European experts </a:t>
          </a:r>
        </a:p>
      </dgm:t>
    </dgm:pt>
    <dgm:pt modelId="{3B2C8246-0640-4F5B-8119-FEAF3EC30F7C}" type="parTrans" cxnId="{C71E114C-B1EF-4C43-81BF-E7FC682F268D}">
      <dgm:prSet/>
      <dgm:spPr/>
      <dgm:t>
        <a:bodyPr/>
        <a:lstStyle/>
        <a:p>
          <a:endParaRPr lang="en-GB"/>
        </a:p>
      </dgm:t>
    </dgm:pt>
    <dgm:pt modelId="{6FB05B6A-790E-4D65-84E8-4AD8BA501572}" type="sibTrans" cxnId="{C71E114C-B1EF-4C43-81BF-E7FC682F268D}">
      <dgm:prSet/>
      <dgm:spPr/>
      <dgm:t>
        <a:bodyPr/>
        <a:lstStyle/>
        <a:p>
          <a:endParaRPr lang="en-GB"/>
        </a:p>
      </dgm:t>
    </dgm:pt>
    <dgm:pt modelId="{5FBD1118-41D0-462C-8F3A-419C248C1572}">
      <dgm:prSet custT="1"/>
      <dgm:spPr/>
      <dgm:t>
        <a:bodyPr/>
        <a:lstStyle/>
        <a:p>
          <a:pPr algn="l"/>
          <a:r>
            <a:rPr lang="en-GB" sz="2000"/>
            <a:t>Likely impact</a:t>
          </a:r>
        </a:p>
      </dgm:t>
    </dgm:pt>
    <dgm:pt modelId="{FE16EDF4-D54C-4D00-8AED-BD756A792DF1}" type="parTrans" cxnId="{46456520-D2F7-45CB-96B5-60190213CB93}">
      <dgm:prSet/>
      <dgm:spPr/>
      <dgm:t>
        <a:bodyPr/>
        <a:lstStyle/>
        <a:p>
          <a:endParaRPr lang="en-GB"/>
        </a:p>
      </dgm:t>
    </dgm:pt>
    <dgm:pt modelId="{2DB752E6-7F2B-461E-B8B5-2FCFE6965B94}" type="sibTrans" cxnId="{46456520-D2F7-45CB-96B5-60190213CB93}">
      <dgm:prSet/>
      <dgm:spPr/>
      <dgm:t>
        <a:bodyPr/>
        <a:lstStyle/>
        <a:p>
          <a:endParaRPr lang="en-GB"/>
        </a:p>
      </dgm:t>
    </dgm:pt>
    <dgm:pt modelId="{0CFE8629-BC28-4B3A-9357-111B69404DBC}">
      <dgm:prSet custT="1"/>
      <dgm:spPr/>
      <dgm:t>
        <a:bodyPr/>
        <a:lstStyle/>
        <a:p>
          <a:pPr algn="l"/>
          <a:r>
            <a:rPr lang="en-GB" sz="2000"/>
            <a:t>Cost  </a:t>
          </a:r>
        </a:p>
      </dgm:t>
    </dgm:pt>
    <dgm:pt modelId="{43759E78-66EF-4801-BA12-C98596389D1F}" type="parTrans" cxnId="{C9B342B8-869F-442E-B79E-3756879C2E1F}">
      <dgm:prSet/>
      <dgm:spPr/>
      <dgm:t>
        <a:bodyPr/>
        <a:lstStyle/>
        <a:p>
          <a:endParaRPr lang="en-GB"/>
        </a:p>
      </dgm:t>
    </dgm:pt>
    <dgm:pt modelId="{318C5BEE-F735-4B31-BCE3-28F91DC1DC0F}" type="sibTrans" cxnId="{C9B342B8-869F-442E-B79E-3756879C2E1F}">
      <dgm:prSet/>
      <dgm:spPr/>
      <dgm:t>
        <a:bodyPr/>
        <a:lstStyle/>
        <a:p>
          <a:endParaRPr lang="en-GB"/>
        </a:p>
      </dgm:t>
    </dgm:pt>
    <dgm:pt modelId="{BC1CEC74-4E42-40A1-A103-180B85DCC325}" type="pres">
      <dgm:prSet presAssocID="{3FD2779E-AE1E-4710-BB7D-53705829F94B}" presName="Name0" presStyleCnt="0">
        <dgm:presLayoutVars>
          <dgm:dir/>
          <dgm:resizeHandles val="exact"/>
        </dgm:presLayoutVars>
      </dgm:prSet>
      <dgm:spPr/>
    </dgm:pt>
    <dgm:pt modelId="{7D2978BA-227B-4680-A1D7-33431C28078C}" type="pres">
      <dgm:prSet presAssocID="{3F728B13-B853-4F7E-8BE7-2778F4B868D5}" presName="composite" presStyleCnt="0"/>
      <dgm:spPr/>
    </dgm:pt>
    <dgm:pt modelId="{7FC9C82B-26D6-44E2-95DE-136ECFB9D5E2}" type="pres">
      <dgm:prSet presAssocID="{3F728B13-B853-4F7E-8BE7-2778F4B868D5}" presName="imagSh" presStyleLbl="bgImgPlac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Users with solid fill"/>
        </a:ext>
      </dgm:extLst>
    </dgm:pt>
    <dgm:pt modelId="{D60FB993-7AA1-4833-B8E6-2DFA80EEC594}" type="pres">
      <dgm:prSet presAssocID="{3F728B13-B853-4F7E-8BE7-2778F4B868D5}" presName="txNode" presStyleLbl="node1" presStyleIdx="0" presStyleCnt="3">
        <dgm:presLayoutVars>
          <dgm:bulletEnabled val="1"/>
        </dgm:presLayoutVars>
      </dgm:prSet>
      <dgm:spPr/>
    </dgm:pt>
    <dgm:pt modelId="{EF9CBF7E-E4BA-4E25-B125-114EC4396637}" type="pres">
      <dgm:prSet presAssocID="{4F7D18BB-42FE-45F4-8ACE-5A30FFB17066}" presName="sibTrans" presStyleLbl="sibTrans2D1" presStyleIdx="0" presStyleCnt="2"/>
      <dgm:spPr/>
    </dgm:pt>
    <dgm:pt modelId="{0922D049-EB2A-4870-BADA-AFD64E3A3B02}" type="pres">
      <dgm:prSet presAssocID="{4F7D18BB-42FE-45F4-8ACE-5A30FFB17066}" presName="connTx" presStyleLbl="sibTrans2D1" presStyleIdx="0" presStyleCnt="2"/>
      <dgm:spPr/>
    </dgm:pt>
    <dgm:pt modelId="{F151D609-6D7A-4BCF-84D3-B925491E63A7}" type="pres">
      <dgm:prSet presAssocID="{2C65B3DC-B064-4AEB-98BC-57DDA8025848}" presName="composite" presStyleCnt="0"/>
      <dgm:spPr/>
    </dgm:pt>
    <dgm:pt modelId="{605A818F-224F-4A3F-84CE-B68A677E6140}" type="pres">
      <dgm:prSet presAssocID="{2C65B3DC-B064-4AEB-98BC-57DDA8025848}" presName="imagSh" presStyleLbl="b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atistics"/>
        </a:ext>
      </dgm:extLst>
    </dgm:pt>
    <dgm:pt modelId="{2E7063A3-C040-4990-AEEB-CFACB26D6F68}" type="pres">
      <dgm:prSet presAssocID="{2C65B3DC-B064-4AEB-98BC-57DDA8025848}" presName="txNode" presStyleLbl="node1" presStyleIdx="1" presStyleCnt="3">
        <dgm:presLayoutVars>
          <dgm:bulletEnabled val="1"/>
        </dgm:presLayoutVars>
      </dgm:prSet>
      <dgm:spPr/>
    </dgm:pt>
    <dgm:pt modelId="{CC9EA437-E45F-4939-BF2C-E54A497A4D60}" type="pres">
      <dgm:prSet presAssocID="{E9379DCF-DC5A-4B1C-8DE1-0527095DA82E}" presName="sibTrans" presStyleLbl="sibTrans2D1" presStyleIdx="1" presStyleCnt="2"/>
      <dgm:spPr/>
    </dgm:pt>
    <dgm:pt modelId="{067CAE95-3873-4EC5-88E6-335F07D54CF3}" type="pres">
      <dgm:prSet presAssocID="{E9379DCF-DC5A-4B1C-8DE1-0527095DA82E}" presName="connTx" presStyleLbl="sibTrans2D1" presStyleIdx="1" presStyleCnt="2"/>
      <dgm:spPr/>
    </dgm:pt>
    <dgm:pt modelId="{2F5F59E5-4055-43CC-83B4-DBEA0D8FFC0C}" type="pres">
      <dgm:prSet presAssocID="{DF2DCB03-4A0B-435F-B37D-C9B4ADA34A86}" presName="composite" presStyleCnt="0"/>
      <dgm:spPr/>
    </dgm:pt>
    <dgm:pt modelId="{6C5B9D94-C1C6-48AC-9EE8-98597C0F0368}" type="pres">
      <dgm:prSet presAssocID="{DF2DCB03-4A0B-435F-B37D-C9B4ADA34A86}" presName="imagSh" presStyleLbl="b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resentation with Checklist"/>
        </a:ext>
      </dgm:extLst>
    </dgm:pt>
    <dgm:pt modelId="{4829ED83-A8EA-4204-BE1A-2C44B4E79158}" type="pres">
      <dgm:prSet presAssocID="{DF2DCB03-4A0B-435F-B37D-C9B4ADA34A86}" presName="txNode" presStyleLbl="node1" presStyleIdx="2" presStyleCnt="3" custLinFactNeighborX="-427">
        <dgm:presLayoutVars>
          <dgm:bulletEnabled val="1"/>
        </dgm:presLayoutVars>
      </dgm:prSet>
      <dgm:spPr/>
    </dgm:pt>
  </dgm:ptLst>
  <dgm:cxnLst>
    <dgm:cxn modelId="{B139A101-F142-4A98-993C-783EA4886BBF}" type="presOf" srcId="{A1839B4C-5DE8-4FB5-AECC-CD2D23D2B2F4}" destId="{D60FB993-7AA1-4833-B8E6-2DFA80EEC594}" srcOrd="0" destOrd="1" presId="urn:microsoft.com/office/officeart/2005/8/layout/hProcess10"/>
    <dgm:cxn modelId="{A2A5480D-E090-4100-A338-60B76B746029}" type="presOf" srcId="{4F7D18BB-42FE-45F4-8ACE-5A30FFB17066}" destId="{EF9CBF7E-E4BA-4E25-B125-114EC4396637}" srcOrd="0" destOrd="0" presId="urn:microsoft.com/office/officeart/2005/8/layout/hProcess10"/>
    <dgm:cxn modelId="{0480850E-8B64-49A2-8AF8-D2FC883C6C85}" type="presOf" srcId="{0CFE8629-BC28-4B3A-9357-111B69404DBC}" destId="{2E7063A3-C040-4990-AEEB-CFACB26D6F68}" srcOrd="0" destOrd="2" presId="urn:microsoft.com/office/officeart/2005/8/layout/hProcess10"/>
    <dgm:cxn modelId="{46456520-D2F7-45CB-96B5-60190213CB93}" srcId="{2C65B3DC-B064-4AEB-98BC-57DDA8025848}" destId="{5FBD1118-41D0-462C-8F3A-419C248C1572}" srcOrd="0" destOrd="0" parTransId="{FE16EDF4-D54C-4D00-8AED-BD756A792DF1}" sibTransId="{2DB752E6-7F2B-461E-B8B5-2FCFE6965B94}"/>
    <dgm:cxn modelId="{52209C30-C7A9-41E9-A7E9-6C3580AD46C7}" type="presOf" srcId="{2D625AA8-900D-4CAA-9935-21F9E3AA7ACB}" destId="{D60FB993-7AA1-4833-B8E6-2DFA80EEC594}" srcOrd="0" destOrd="2" presId="urn:microsoft.com/office/officeart/2005/8/layout/hProcess10"/>
    <dgm:cxn modelId="{D9B6CB30-BEE1-4A53-9789-915AA8C2D2F2}" type="presOf" srcId="{E9379DCF-DC5A-4B1C-8DE1-0527095DA82E}" destId="{CC9EA437-E45F-4939-BF2C-E54A497A4D60}" srcOrd="0" destOrd="0" presId="urn:microsoft.com/office/officeart/2005/8/layout/hProcess10"/>
    <dgm:cxn modelId="{B88E0338-B269-442E-8F67-492E5DACC17C}" type="presOf" srcId="{DF2DCB03-4A0B-435F-B37D-C9B4ADA34A86}" destId="{4829ED83-A8EA-4204-BE1A-2C44B4E79158}" srcOrd="0" destOrd="0" presId="urn:microsoft.com/office/officeart/2005/8/layout/hProcess10"/>
    <dgm:cxn modelId="{161B243C-9DF2-42AD-B29A-09B222F2239A}" type="presOf" srcId="{5FBD1118-41D0-462C-8F3A-419C248C1572}" destId="{2E7063A3-C040-4990-AEEB-CFACB26D6F68}" srcOrd="0" destOrd="1" presId="urn:microsoft.com/office/officeart/2005/8/layout/hProcess10"/>
    <dgm:cxn modelId="{859E1A5D-E5F2-4644-9BA5-871D064CABAA}" type="presOf" srcId="{3F728B13-B853-4F7E-8BE7-2778F4B868D5}" destId="{D60FB993-7AA1-4833-B8E6-2DFA80EEC594}" srcOrd="0" destOrd="0" presId="urn:microsoft.com/office/officeart/2005/8/layout/hProcess10"/>
    <dgm:cxn modelId="{34F4DA5E-E5C2-4A57-A2D7-243A6C986A14}" type="presOf" srcId="{E9379DCF-DC5A-4B1C-8DE1-0527095DA82E}" destId="{067CAE95-3873-4EC5-88E6-335F07D54CF3}" srcOrd="1" destOrd="0" presId="urn:microsoft.com/office/officeart/2005/8/layout/hProcess10"/>
    <dgm:cxn modelId="{ABD1435F-D3B0-473D-92D7-EFFE29E80902}" type="presOf" srcId="{3FD2779E-AE1E-4710-BB7D-53705829F94B}" destId="{BC1CEC74-4E42-40A1-A103-180B85DCC325}" srcOrd="0" destOrd="0" presId="urn:microsoft.com/office/officeart/2005/8/layout/hProcess10"/>
    <dgm:cxn modelId="{C71E114C-B1EF-4C43-81BF-E7FC682F268D}" srcId="{3F728B13-B853-4F7E-8BE7-2778F4B868D5}" destId="{2D625AA8-900D-4CAA-9935-21F9E3AA7ACB}" srcOrd="1" destOrd="0" parTransId="{3B2C8246-0640-4F5B-8119-FEAF3EC30F7C}" sibTransId="{6FB05B6A-790E-4D65-84E8-4AD8BA501572}"/>
    <dgm:cxn modelId="{58984585-56DB-44A3-A9E1-DFF0FBCDC323}" type="presOf" srcId="{4F7D18BB-42FE-45F4-8ACE-5A30FFB17066}" destId="{0922D049-EB2A-4870-BADA-AFD64E3A3B02}" srcOrd="1" destOrd="0" presId="urn:microsoft.com/office/officeart/2005/8/layout/hProcess10"/>
    <dgm:cxn modelId="{27464D95-92F6-4BCB-9E60-8950222DB9C8}" srcId="{3F728B13-B853-4F7E-8BE7-2778F4B868D5}" destId="{A1839B4C-5DE8-4FB5-AECC-CD2D23D2B2F4}" srcOrd="0" destOrd="0" parTransId="{F14092EA-170E-43B1-AE62-7DA7AD0A5AB8}" sibTransId="{F184639D-70DF-437C-A293-B0D41532FF58}"/>
    <dgm:cxn modelId="{6BA6CC9B-B1FB-49BE-AF18-4104F232C4D5}" type="presOf" srcId="{2C65B3DC-B064-4AEB-98BC-57DDA8025848}" destId="{2E7063A3-C040-4990-AEEB-CFACB26D6F68}" srcOrd="0" destOrd="0" presId="urn:microsoft.com/office/officeart/2005/8/layout/hProcess10"/>
    <dgm:cxn modelId="{F07C78B4-4A98-4098-8610-C38FBDF8FB82}" srcId="{3FD2779E-AE1E-4710-BB7D-53705829F94B}" destId="{DF2DCB03-4A0B-435F-B37D-C9B4ADA34A86}" srcOrd="2" destOrd="0" parTransId="{FB9212D6-2C07-4A3D-B881-9EF83BD2AA3E}" sibTransId="{7EDE333D-FBBE-4A4C-A398-D4BF39B59D41}"/>
    <dgm:cxn modelId="{C9B342B8-869F-442E-B79E-3756879C2E1F}" srcId="{2C65B3DC-B064-4AEB-98BC-57DDA8025848}" destId="{0CFE8629-BC28-4B3A-9357-111B69404DBC}" srcOrd="1" destOrd="0" parTransId="{43759E78-66EF-4801-BA12-C98596389D1F}" sibTransId="{318C5BEE-F735-4B31-BCE3-28F91DC1DC0F}"/>
    <dgm:cxn modelId="{C36F6ADC-E8D9-4D64-877C-07E1E7DEFFFA}" srcId="{3FD2779E-AE1E-4710-BB7D-53705829F94B}" destId="{3F728B13-B853-4F7E-8BE7-2778F4B868D5}" srcOrd="0" destOrd="0" parTransId="{7C98D4B1-7408-4959-BE57-C9A1B85E3E41}" sibTransId="{4F7D18BB-42FE-45F4-8ACE-5A30FFB17066}"/>
    <dgm:cxn modelId="{C3DA10F2-BBD6-429D-AD57-1E3C2C845DFD}" srcId="{3FD2779E-AE1E-4710-BB7D-53705829F94B}" destId="{2C65B3DC-B064-4AEB-98BC-57DDA8025848}" srcOrd="1" destOrd="0" parTransId="{62103157-9D9F-4DFF-A971-7B804566ED87}" sibTransId="{E9379DCF-DC5A-4B1C-8DE1-0527095DA82E}"/>
    <dgm:cxn modelId="{09CE5AC5-FD8C-4F38-98F8-23D1D6EE23BD}" type="presParOf" srcId="{BC1CEC74-4E42-40A1-A103-180B85DCC325}" destId="{7D2978BA-227B-4680-A1D7-33431C28078C}" srcOrd="0" destOrd="0" presId="urn:microsoft.com/office/officeart/2005/8/layout/hProcess10"/>
    <dgm:cxn modelId="{D9B78558-023C-4291-98A2-B549C22B1EF0}" type="presParOf" srcId="{7D2978BA-227B-4680-A1D7-33431C28078C}" destId="{7FC9C82B-26D6-44E2-95DE-136ECFB9D5E2}" srcOrd="0" destOrd="0" presId="urn:microsoft.com/office/officeart/2005/8/layout/hProcess10"/>
    <dgm:cxn modelId="{49CB3220-0CFF-453D-8085-DFE6FB17191A}" type="presParOf" srcId="{7D2978BA-227B-4680-A1D7-33431C28078C}" destId="{D60FB993-7AA1-4833-B8E6-2DFA80EEC594}" srcOrd="1" destOrd="0" presId="urn:microsoft.com/office/officeart/2005/8/layout/hProcess10"/>
    <dgm:cxn modelId="{13D823F6-4244-4A6D-A062-8FA809FB1703}" type="presParOf" srcId="{BC1CEC74-4E42-40A1-A103-180B85DCC325}" destId="{EF9CBF7E-E4BA-4E25-B125-114EC4396637}" srcOrd="1" destOrd="0" presId="urn:microsoft.com/office/officeart/2005/8/layout/hProcess10"/>
    <dgm:cxn modelId="{DCBCA179-F6EB-408D-B63D-8EAFBA57CCC1}" type="presParOf" srcId="{EF9CBF7E-E4BA-4E25-B125-114EC4396637}" destId="{0922D049-EB2A-4870-BADA-AFD64E3A3B02}" srcOrd="0" destOrd="0" presId="urn:microsoft.com/office/officeart/2005/8/layout/hProcess10"/>
    <dgm:cxn modelId="{2523FEE8-8128-4F26-8D13-C014763AE8D0}" type="presParOf" srcId="{BC1CEC74-4E42-40A1-A103-180B85DCC325}" destId="{F151D609-6D7A-4BCF-84D3-B925491E63A7}" srcOrd="2" destOrd="0" presId="urn:microsoft.com/office/officeart/2005/8/layout/hProcess10"/>
    <dgm:cxn modelId="{549380D7-28F6-4203-8CCF-AC1F62B0C497}" type="presParOf" srcId="{F151D609-6D7A-4BCF-84D3-B925491E63A7}" destId="{605A818F-224F-4A3F-84CE-B68A677E6140}" srcOrd="0" destOrd="0" presId="urn:microsoft.com/office/officeart/2005/8/layout/hProcess10"/>
    <dgm:cxn modelId="{9A1901A0-4C70-47F1-AEE9-4A22C14EAEAD}" type="presParOf" srcId="{F151D609-6D7A-4BCF-84D3-B925491E63A7}" destId="{2E7063A3-C040-4990-AEEB-CFACB26D6F68}" srcOrd="1" destOrd="0" presId="urn:microsoft.com/office/officeart/2005/8/layout/hProcess10"/>
    <dgm:cxn modelId="{1C6C1E03-40CF-4FEC-B151-A2E3F5B5FD3D}" type="presParOf" srcId="{BC1CEC74-4E42-40A1-A103-180B85DCC325}" destId="{CC9EA437-E45F-4939-BF2C-E54A497A4D60}" srcOrd="3" destOrd="0" presId="urn:microsoft.com/office/officeart/2005/8/layout/hProcess10"/>
    <dgm:cxn modelId="{052A1AF1-3A6D-4D0E-9484-0BA14F9606A3}" type="presParOf" srcId="{CC9EA437-E45F-4939-BF2C-E54A497A4D60}" destId="{067CAE95-3873-4EC5-88E6-335F07D54CF3}" srcOrd="0" destOrd="0" presId="urn:microsoft.com/office/officeart/2005/8/layout/hProcess10"/>
    <dgm:cxn modelId="{A4714F77-BA0D-403D-B3CE-C0CF6175A9AE}" type="presParOf" srcId="{BC1CEC74-4E42-40A1-A103-180B85DCC325}" destId="{2F5F59E5-4055-43CC-83B4-DBEA0D8FFC0C}" srcOrd="4" destOrd="0" presId="urn:microsoft.com/office/officeart/2005/8/layout/hProcess10"/>
    <dgm:cxn modelId="{B8C9F37E-3AC4-4C43-AA70-435BFC743356}" type="presParOf" srcId="{2F5F59E5-4055-43CC-83B4-DBEA0D8FFC0C}" destId="{6C5B9D94-C1C6-48AC-9EE8-98597C0F0368}" srcOrd="0" destOrd="0" presId="urn:microsoft.com/office/officeart/2005/8/layout/hProcess10"/>
    <dgm:cxn modelId="{036BFB6A-0EE9-4380-B3FC-3A3C142B6793}" type="presParOf" srcId="{2F5F59E5-4055-43CC-83B4-DBEA0D8FFC0C}" destId="{4829ED83-A8EA-4204-BE1A-2C44B4E79158}"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F35D63-6D36-2247-9F09-040803E12221}" type="doc">
      <dgm:prSet loTypeId="urn:microsoft.com/office/officeart/2005/8/layout/cycle1" loCatId="" qsTypeId="urn:microsoft.com/office/officeart/2005/8/quickstyle/simple1" qsCatId="simple" csTypeId="urn:microsoft.com/office/officeart/2005/8/colors/accent1_2" csCatId="accent1" phldr="1"/>
      <dgm:spPr/>
      <dgm:t>
        <a:bodyPr/>
        <a:lstStyle/>
        <a:p>
          <a:endParaRPr lang="en-GB"/>
        </a:p>
      </dgm:t>
    </dgm:pt>
    <dgm:pt modelId="{942FCB2E-8004-1443-BF69-264EFF1FBD38}">
      <dgm:prSet phldrT="[Text]"/>
      <dgm:spPr/>
      <dgm:t>
        <a:bodyPr/>
        <a:lstStyle/>
        <a:p>
          <a:r>
            <a:rPr lang="en-GB" dirty="0"/>
            <a:t>Resources/</a:t>
          </a:r>
        </a:p>
        <a:p>
          <a:r>
            <a:rPr lang="en-GB" dirty="0"/>
            <a:t>Capacities</a:t>
          </a:r>
        </a:p>
      </dgm:t>
    </dgm:pt>
    <dgm:pt modelId="{8A9EAF5E-B45B-2A4D-89C5-5FC8B9D2CC34}" type="parTrans" cxnId="{5C839DD3-B7C1-8145-A5ED-870CF1474666}">
      <dgm:prSet/>
      <dgm:spPr/>
      <dgm:t>
        <a:bodyPr/>
        <a:lstStyle/>
        <a:p>
          <a:endParaRPr lang="en-GB"/>
        </a:p>
      </dgm:t>
    </dgm:pt>
    <dgm:pt modelId="{2ACCE3F4-F175-AF45-9314-42A9BD7FE0BD}" type="sibTrans" cxnId="{5C839DD3-B7C1-8145-A5ED-870CF1474666}">
      <dgm:prSet/>
      <dgm:spPr>
        <a:solidFill>
          <a:schemeClr val="accent4"/>
        </a:solidFill>
      </dgm:spPr>
      <dgm:t>
        <a:bodyPr/>
        <a:lstStyle/>
        <a:p>
          <a:endParaRPr lang="en-GB"/>
        </a:p>
      </dgm:t>
    </dgm:pt>
    <dgm:pt modelId="{AEAC326F-B901-3848-AC2F-5C22D27D15AD}">
      <dgm:prSet phldrT="[Text]"/>
      <dgm:spPr/>
      <dgm:t>
        <a:bodyPr/>
        <a:lstStyle/>
        <a:p>
          <a:r>
            <a:rPr lang="en-GB" dirty="0"/>
            <a:t>Reaction/</a:t>
          </a:r>
        </a:p>
        <a:p>
          <a:r>
            <a:rPr lang="en-GB" dirty="0"/>
            <a:t>Agency</a:t>
          </a:r>
        </a:p>
      </dgm:t>
    </dgm:pt>
    <dgm:pt modelId="{B3FB6D63-83C4-C54E-9C8C-9DB78EABD05D}" type="parTrans" cxnId="{61FF0E53-5109-0A45-BE6C-E70CA38962F4}">
      <dgm:prSet/>
      <dgm:spPr/>
      <dgm:t>
        <a:bodyPr/>
        <a:lstStyle/>
        <a:p>
          <a:endParaRPr lang="en-GB"/>
        </a:p>
      </dgm:t>
    </dgm:pt>
    <dgm:pt modelId="{A76A7026-0151-084C-8A28-CC431CD85C88}" type="sibTrans" cxnId="{61FF0E53-5109-0A45-BE6C-E70CA38962F4}">
      <dgm:prSet/>
      <dgm:spPr>
        <a:solidFill>
          <a:schemeClr val="accent5"/>
        </a:solidFill>
      </dgm:spPr>
      <dgm:t>
        <a:bodyPr/>
        <a:lstStyle/>
        <a:p>
          <a:endParaRPr lang="en-GB"/>
        </a:p>
      </dgm:t>
    </dgm:pt>
    <dgm:pt modelId="{6AFC0666-C341-9543-BEB9-54A8E84E1C0B}">
      <dgm:prSet phldrT="[Text]" custT="1"/>
      <dgm:spPr/>
      <dgm:t>
        <a:bodyPr/>
        <a:lstStyle/>
        <a:p>
          <a:r>
            <a:rPr lang="en-GB" sz="2400" dirty="0"/>
            <a:t>Risks/</a:t>
          </a:r>
        </a:p>
        <a:p>
          <a:r>
            <a:rPr lang="en-GB" sz="2400" dirty="0"/>
            <a:t>Shocks</a:t>
          </a:r>
        </a:p>
      </dgm:t>
    </dgm:pt>
    <dgm:pt modelId="{19152AD6-6C44-6041-9347-967AD9FE523E}" type="parTrans" cxnId="{046F9043-22E9-0846-8F3E-A067EDAC966D}">
      <dgm:prSet/>
      <dgm:spPr/>
      <dgm:t>
        <a:bodyPr/>
        <a:lstStyle/>
        <a:p>
          <a:endParaRPr lang="en-GB"/>
        </a:p>
      </dgm:t>
    </dgm:pt>
    <dgm:pt modelId="{92A58716-28D0-FB4B-B8CA-FB857B54992B}" type="sibTrans" cxnId="{046F9043-22E9-0846-8F3E-A067EDAC966D}">
      <dgm:prSet/>
      <dgm:spPr/>
      <dgm:t>
        <a:bodyPr/>
        <a:lstStyle/>
        <a:p>
          <a:endParaRPr lang="en-GB"/>
        </a:p>
      </dgm:t>
    </dgm:pt>
    <dgm:pt modelId="{66A1CDA1-5287-8D4A-AF12-001A6F2491F9}" type="pres">
      <dgm:prSet presAssocID="{31F35D63-6D36-2247-9F09-040803E12221}" presName="cycle" presStyleCnt="0">
        <dgm:presLayoutVars>
          <dgm:dir/>
          <dgm:resizeHandles val="exact"/>
        </dgm:presLayoutVars>
      </dgm:prSet>
      <dgm:spPr/>
    </dgm:pt>
    <dgm:pt modelId="{00D6ADCE-8CE2-E145-8D15-8F90D515EF76}" type="pres">
      <dgm:prSet presAssocID="{942FCB2E-8004-1443-BF69-264EFF1FBD38}" presName="dummy" presStyleCnt="0"/>
      <dgm:spPr/>
    </dgm:pt>
    <dgm:pt modelId="{AF60C283-A7B9-5348-A764-BC76FB5336DC}" type="pres">
      <dgm:prSet presAssocID="{942FCB2E-8004-1443-BF69-264EFF1FBD38}" presName="node" presStyleLbl="revTx" presStyleIdx="0" presStyleCnt="3">
        <dgm:presLayoutVars>
          <dgm:bulletEnabled val="1"/>
        </dgm:presLayoutVars>
      </dgm:prSet>
      <dgm:spPr/>
    </dgm:pt>
    <dgm:pt modelId="{2D85D669-440A-1646-8E64-C5D572295440}" type="pres">
      <dgm:prSet presAssocID="{2ACCE3F4-F175-AF45-9314-42A9BD7FE0BD}" presName="sibTrans" presStyleLbl="node1" presStyleIdx="0" presStyleCnt="3"/>
      <dgm:spPr/>
    </dgm:pt>
    <dgm:pt modelId="{8C847487-E4E1-634C-8F4B-0DE86F2544B5}" type="pres">
      <dgm:prSet presAssocID="{AEAC326F-B901-3848-AC2F-5C22D27D15AD}" presName="dummy" presStyleCnt="0"/>
      <dgm:spPr/>
    </dgm:pt>
    <dgm:pt modelId="{05EC3268-0994-6848-A9F8-E32AC17CE39E}" type="pres">
      <dgm:prSet presAssocID="{AEAC326F-B901-3848-AC2F-5C22D27D15AD}" presName="node" presStyleLbl="revTx" presStyleIdx="1" presStyleCnt="3">
        <dgm:presLayoutVars>
          <dgm:bulletEnabled val="1"/>
        </dgm:presLayoutVars>
      </dgm:prSet>
      <dgm:spPr/>
    </dgm:pt>
    <dgm:pt modelId="{6F7C9293-9C44-F342-A6A0-BAEA155AA06E}" type="pres">
      <dgm:prSet presAssocID="{A76A7026-0151-084C-8A28-CC431CD85C88}" presName="sibTrans" presStyleLbl="node1" presStyleIdx="1" presStyleCnt="3"/>
      <dgm:spPr/>
    </dgm:pt>
    <dgm:pt modelId="{9E4DAF15-4386-DA46-AE28-3D956CC098B0}" type="pres">
      <dgm:prSet presAssocID="{6AFC0666-C341-9543-BEB9-54A8E84E1C0B}" presName="dummy" presStyleCnt="0"/>
      <dgm:spPr/>
    </dgm:pt>
    <dgm:pt modelId="{140B8BAA-3FF9-9541-AD16-CD5DB78B6358}" type="pres">
      <dgm:prSet presAssocID="{6AFC0666-C341-9543-BEB9-54A8E84E1C0B}" presName="node" presStyleLbl="revTx" presStyleIdx="2" presStyleCnt="3">
        <dgm:presLayoutVars>
          <dgm:bulletEnabled val="1"/>
        </dgm:presLayoutVars>
      </dgm:prSet>
      <dgm:spPr/>
    </dgm:pt>
    <dgm:pt modelId="{847C9582-4637-844E-90A5-CB5DD51E797C}" type="pres">
      <dgm:prSet presAssocID="{92A58716-28D0-FB4B-B8CA-FB857B54992B}" presName="sibTrans" presStyleLbl="node1" presStyleIdx="2" presStyleCnt="3" custLinFactNeighborX="-5091" custLinFactNeighborY="2576"/>
      <dgm:spPr/>
    </dgm:pt>
  </dgm:ptLst>
  <dgm:cxnLst>
    <dgm:cxn modelId="{1A83742C-650A-4F4C-8F0D-172620019E67}" type="presOf" srcId="{92A58716-28D0-FB4B-B8CA-FB857B54992B}" destId="{847C9582-4637-844E-90A5-CB5DD51E797C}" srcOrd="0" destOrd="0" presId="urn:microsoft.com/office/officeart/2005/8/layout/cycle1"/>
    <dgm:cxn modelId="{046F9043-22E9-0846-8F3E-A067EDAC966D}" srcId="{31F35D63-6D36-2247-9F09-040803E12221}" destId="{6AFC0666-C341-9543-BEB9-54A8E84E1C0B}" srcOrd="2" destOrd="0" parTransId="{19152AD6-6C44-6041-9347-967AD9FE523E}" sibTransId="{92A58716-28D0-FB4B-B8CA-FB857B54992B}"/>
    <dgm:cxn modelId="{88A5AF4D-213B-4244-A789-9669587847BE}" type="presOf" srcId="{AEAC326F-B901-3848-AC2F-5C22D27D15AD}" destId="{05EC3268-0994-6848-A9F8-E32AC17CE39E}" srcOrd="0" destOrd="0" presId="urn:microsoft.com/office/officeart/2005/8/layout/cycle1"/>
    <dgm:cxn modelId="{7F94006F-027E-5B43-87EF-918E489F2AC4}" type="presOf" srcId="{A76A7026-0151-084C-8A28-CC431CD85C88}" destId="{6F7C9293-9C44-F342-A6A0-BAEA155AA06E}" srcOrd="0" destOrd="0" presId="urn:microsoft.com/office/officeart/2005/8/layout/cycle1"/>
    <dgm:cxn modelId="{61FF0E53-5109-0A45-BE6C-E70CA38962F4}" srcId="{31F35D63-6D36-2247-9F09-040803E12221}" destId="{AEAC326F-B901-3848-AC2F-5C22D27D15AD}" srcOrd="1" destOrd="0" parTransId="{B3FB6D63-83C4-C54E-9C8C-9DB78EABD05D}" sibTransId="{A76A7026-0151-084C-8A28-CC431CD85C88}"/>
    <dgm:cxn modelId="{3E5EEE82-4D92-C34E-8B48-90CB52A4D03D}" type="presOf" srcId="{942FCB2E-8004-1443-BF69-264EFF1FBD38}" destId="{AF60C283-A7B9-5348-A764-BC76FB5336DC}" srcOrd="0" destOrd="0" presId="urn:microsoft.com/office/officeart/2005/8/layout/cycle1"/>
    <dgm:cxn modelId="{5D9D1FC7-4651-DB40-8C14-6251C18F44EE}" type="presOf" srcId="{2ACCE3F4-F175-AF45-9314-42A9BD7FE0BD}" destId="{2D85D669-440A-1646-8E64-C5D572295440}" srcOrd="0" destOrd="0" presId="urn:microsoft.com/office/officeart/2005/8/layout/cycle1"/>
    <dgm:cxn modelId="{5C839DD3-B7C1-8145-A5ED-870CF1474666}" srcId="{31F35D63-6D36-2247-9F09-040803E12221}" destId="{942FCB2E-8004-1443-BF69-264EFF1FBD38}" srcOrd="0" destOrd="0" parTransId="{8A9EAF5E-B45B-2A4D-89C5-5FC8B9D2CC34}" sibTransId="{2ACCE3F4-F175-AF45-9314-42A9BD7FE0BD}"/>
    <dgm:cxn modelId="{EE84DEF0-127F-F749-9F44-3074FFE55DC0}" type="presOf" srcId="{31F35D63-6D36-2247-9F09-040803E12221}" destId="{66A1CDA1-5287-8D4A-AF12-001A6F2491F9}" srcOrd="0" destOrd="0" presId="urn:microsoft.com/office/officeart/2005/8/layout/cycle1"/>
    <dgm:cxn modelId="{BD6E72FC-D3C6-3340-8D5B-FC8D3883A198}" type="presOf" srcId="{6AFC0666-C341-9543-BEB9-54A8E84E1C0B}" destId="{140B8BAA-3FF9-9541-AD16-CD5DB78B6358}" srcOrd="0" destOrd="0" presId="urn:microsoft.com/office/officeart/2005/8/layout/cycle1"/>
    <dgm:cxn modelId="{74718869-7A2A-2948-9CF4-2E6831674F28}" type="presParOf" srcId="{66A1CDA1-5287-8D4A-AF12-001A6F2491F9}" destId="{00D6ADCE-8CE2-E145-8D15-8F90D515EF76}" srcOrd="0" destOrd="0" presId="urn:microsoft.com/office/officeart/2005/8/layout/cycle1"/>
    <dgm:cxn modelId="{893BA56B-B160-F742-834E-DC81C2116332}" type="presParOf" srcId="{66A1CDA1-5287-8D4A-AF12-001A6F2491F9}" destId="{AF60C283-A7B9-5348-A764-BC76FB5336DC}" srcOrd="1" destOrd="0" presId="urn:microsoft.com/office/officeart/2005/8/layout/cycle1"/>
    <dgm:cxn modelId="{29B14C03-352E-DB4C-A046-1828217402B6}" type="presParOf" srcId="{66A1CDA1-5287-8D4A-AF12-001A6F2491F9}" destId="{2D85D669-440A-1646-8E64-C5D572295440}" srcOrd="2" destOrd="0" presId="urn:microsoft.com/office/officeart/2005/8/layout/cycle1"/>
    <dgm:cxn modelId="{02C58F8B-3956-264E-80B7-F4CD7E039C64}" type="presParOf" srcId="{66A1CDA1-5287-8D4A-AF12-001A6F2491F9}" destId="{8C847487-E4E1-634C-8F4B-0DE86F2544B5}" srcOrd="3" destOrd="0" presId="urn:microsoft.com/office/officeart/2005/8/layout/cycle1"/>
    <dgm:cxn modelId="{106FD016-A4D1-2846-B2DA-197E9DEBF2A4}" type="presParOf" srcId="{66A1CDA1-5287-8D4A-AF12-001A6F2491F9}" destId="{05EC3268-0994-6848-A9F8-E32AC17CE39E}" srcOrd="4" destOrd="0" presId="urn:microsoft.com/office/officeart/2005/8/layout/cycle1"/>
    <dgm:cxn modelId="{DBB5C28C-EB55-8149-8405-65406E29E0EB}" type="presParOf" srcId="{66A1CDA1-5287-8D4A-AF12-001A6F2491F9}" destId="{6F7C9293-9C44-F342-A6A0-BAEA155AA06E}" srcOrd="5" destOrd="0" presId="urn:microsoft.com/office/officeart/2005/8/layout/cycle1"/>
    <dgm:cxn modelId="{440B2496-D9B2-4A4A-87E5-BAC59F5D7FF1}" type="presParOf" srcId="{66A1CDA1-5287-8D4A-AF12-001A6F2491F9}" destId="{9E4DAF15-4386-DA46-AE28-3D956CC098B0}" srcOrd="6" destOrd="0" presId="urn:microsoft.com/office/officeart/2005/8/layout/cycle1"/>
    <dgm:cxn modelId="{81E0CC3E-BEEF-B048-87C5-592F607D301E}" type="presParOf" srcId="{66A1CDA1-5287-8D4A-AF12-001A6F2491F9}" destId="{140B8BAA-3FF9-9541-AD16-CD5DB78B6358}" srcOrd="7" destOrd="0" presId="urn:microsoft.com/office/officeart/2005/8/layout/cycle1"/>
    <dgm:cxn modelId="{2B1F6587-2B82-FF4C-B7EC-01CA3370BD0A}" type="presParOf" srcId="{66A1CDA1-5287-8D4A-AF12-001A6F2491F9}" destId="{847C9582-4637-844E-90A5-CB5DD51E797C}" srcOrd="8"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F35D63-6D36-2247-9F09-040803E12221}" type="doc">
      <dgm:prSet loTypeId="urn:microsoft.com/office/officeart/2005/8/layout/cycle1" loCatId="" qsTypeId="urn:microsoft.com/office/officeart/2005/8/quickstyle/simple1" qsCatId="simple" csTypeId="urn:microsoft.com/office/officeart/2005/8/colors/accent1_2" csCatId="accent1" phldr="1"/>
      <dgm:spPr/>
      <dgm:t>
        <a:bodyPr/>
        <a:lstStyle/>
        <a:p>
          <a:endParaRPr lang="en-GB"/>
        </a:p>
      </dgm:t>
    </dgm:pt>
    <dgm:pt modelId="{942FCB2E-8004-1443-BF69-264EFF1FBD38}">
      <dgm:prSet phldrT="[Text]" custT="1"/>
      <dgm:spPr/>
      <dgm:t>
        <a:bodyPr/>
        <a:lstStyle/>
        <a:p>
          <a:r>
            <a:rPr lang="en-GB" sz="2000" dirty="0"/>
            <a:t>Sufficient and diversified resources and capacities</a:t>
          </a:r>
        </a:p>
      </dgm:t>
    </dgm:pt>
    <dgm:pt modelId="{8A9EAF5E-B45B-2A4D-89C5-5FC8B9D2CC34}" type="parTrans" cxnId="{5C839DD3-B7C1-8145-A5ED-870CF1474666}">
      <dgm:prSet/>
      <dgm:spPr/>
      <dgm:t>
        <a:bodyPr/>
        <a:lstStyle/>
        <a:p>
          <a:endParaRPr lang="en-GB"/>
        </a:p>
      </dgm:t>
    </dgm:pt>
    <dgm:pt modelId="{2ACCE3F4-F175-AF45-9314-42A9BD7FE0BD}" type="sibTrans" cxnId="{5C839DD3-B7C1-8145-A5ED-870CF1474666}">
      <dgm:prSet/>
      <dgm:spPr>
        <a:solidFill>
          <a:schemeClr val="accent4"/>
        </a:solidFill>
      </dgm:spPr>
      <dgm:t>
        <a:bodyPr/>
        <a:lstStyle/>
        <a:p>
          <a:endParaRPr lang="en-GB"/>
        </a:p>
      </dgm:t>
    </dgm:pt>
    <dgm:pt modelId="{AEAC326F-B901-3848-AC2F-5C22D27D15AD}">
      <dgm:prSet phldrT="[Text]" custT="1"/>
      <dgm:spPr/>
      <dgm:t>
        <a:bodyPr/>
        <a:lstStyle/>
        <a:p>
          <a:r>
            <a:rPr lang="en-GB" sz="2400" dirty="0"/>
            <a:t> </a:t>
          </a:r>
          <a:r>
            <a:rPr lang="en-GB" sz="2000" dirty="0"/>
            <a:t>Some choice and leeway of agency </a:t>
          </a:r>
        </a:p>
      </dgm:t>
    </dgm:pt>
    <dgm:pt modelId="{B3FB6D63-83C4-C54E-9C8C-9DB78EABD05D}" type="parTrans" cxnId="{61FF0E53-5109-0A45-BE6C-E70CA38962F4}">
      <dgm:prSet/>
      <dgm:spPr/>
      <dgm:t>
        <a:bodyPr/>
        <a:lstStyle/>
        <a:p>
          <a:endParaRPr lang="en-GB"/>
        </a:p>
      </dgm:t>
    </dgm:pt>
    <dgm:pt modelId="{A76A7026-0151-084C-8A28-CC431CD85C88}" type="sibTrans" cxnId="{61FF0E53-5109-0A45-BE6C-E70CA38962F4}">
      <dgm:prSet/>
      <dgm:spPr>
        <a:solidFill>
          <a:schemeClr val="accent5"/>
        </a:solidFill>
      </dgm:spPr>
      <dgm:t>
        <a:bodyPr/>
        <a:lstStyle/>
        <a:p>
          <a:endParaRPr lang="en-GB"/>
        </a:p>
      </dgm:t>
    </dgm:pt>
    <dgm:pt modelId="{6AFC0666-C341-9543-BEB9-54A8E84E1C0B}">
      <dgm:prSet phldrT="[Text]" custT="1"/>
      <dgm:spPr/>
      <dgm:t>
        <a:bodyPr/>
        <a:lstStyle/>
        <a:p>
          <a:r>
            <a:rPr lang="en-GB" sz="1800" dirty="0"/>
            <a:t>Preparedness  for and prevention of risks/shocks </a:t>
          </a:r>
        </a:p>
      </dgm:t>
    </dgm:pt>
    <dgm:pt modelId="{19152AD6-6C44-6041-9347-967AD9FE523E}" type="parTrans" cxnId="{046F9043-22E9-0846-8F3E-A067EDAC966D}">
      <dgm:prSet/>
      <dgm:spPr/>
      <dgm:t>
        <a:bodyPr/>
        <a:lstStyle/>
        <a:p>
          <a:endParaRPr lang="en-GB"/>
        </a:p>
      </dgm:t>
    </dgm:pt>
    <dgm:pt modelId="{92A58716-28D0-FB4B-B8CA-FB857B54992B}" type="sibTrans" cxnId="{046F9043-22E9-0846-8F3E-A067EDAC966D}">
      <dgm:prSet/>
      <dgm:spPr/>
      <dgm:t>
        <a:bodyPr/>
        <a:lstStyle/>
        <a:p>
          <a:endParaRPr lang="en-GB"/>
        </a:p>
      </dgm:t>
    </dgm:pt>
    <dgm:pt modelId="{66A1CDA1-5287-8D4A-AF12-001A6F2491F9}" type="pres">
      <dgm:prSet presAssocID="{31F35D63-6D36-2247-9F09-040803E12221}" presName="cycle" presStyleCnt="0">
        <dgm:presLayoutVars>
          <dgm:dir/>
          <dgm:resizeHandles val="exact"/>
        </dgm:presLayoutVars>
      </dgm:prSet>
      <dgm:spPr/>
    </dgm:pt>
    <dgm:pt modelId="{00D6ADCE-8CE2-E145-8D15-8F90D515EF76}" type="pres">
      <dgm:prSet presAssocID="{942FCB2E-8004-1443-BF69-264EFF1FBD38}" presName="dummy" presStyleCnt="0"/>
      <dgm:spPr/>
    </dgm:pt>
    <dgm:pt modelId="{AF60C283-A7B9-5348-A764-BC76FB5336DC}" type="pres">
      <dgm:prSet presAssocID="{942FCB2E-8004-1443-BF69-264EFF1FBD38}" presName="node" presStyleLbl="revTx" presStyleIdx="0" presStyleCnt="3" custScaleX="129136">
        <dgm:presLayoutVars>
          <dgm:bulletEnabled val="1"/>
        </dgm:presLayoutVars>
      </dgm:prSet>
      <dgm:spPr/>
    </dgm:pt>
    <dgm:pt modelId="{2D85D669-440A-1646-8E64-C5D572295440}" type="pres">
      <dgm:prSet presAssocID="{2ACCE3F4-F175-AF45-9314-42A9BD7FE0BD}" presName="sibTrans" presStyleLbl="node1" presStyleIdx="0" presStyleCnt="3"/>
      <dgm:spPr/>
    </dgm:pt>
    <dgm:pt modelId="{8C847487-E4E1-634C-8F4B-0DE86F2544B5}" type="pres">
      <dgm:prSet presAssocID="{AEAC326F-B901-3848-AC2F-5C22D27D15AD}" presName="dummy" presStyleCnt="0"/>
      <dgm:spPr/>
    </dgm:pt>
    <dgm:pt modelId="{05EC3268-0994-6848-A9F8-E32AC17CE39E}" type="pres">
      <dgm:prSet presAssocID="{AEAC326F-B901-3848-AC2F-5C22D27D15AD}" presName="node" presStyleLbl="revTx" presStyleIdx="1" presStyleCnt="3" custRadScaleRad="100002" custRadScaleInc="-945">
        <dgm:presLayoutVars>
          <dgm:bulletEnabled val="1"/>
        </dgm:presLayoutVars>
      </dgm:prSet>
      <dgm:spPr/>
    </dgm:pt>
    <dgm:pt modelId="{6F7C9293-9C44-F342-A6A0-BAEA155AA06E}" type="pres">
      <dgm:prSet presAssocID="{A76A7026-0151-084C-8A28-CC431CD85C88}" presName="sibTrans" presStyleLbl="node1" presStyleIdx="1" presStyleCnt="3"/>
      <dgm:spPr/>
    </dgm:pt>
    <dgm:pt modelId="{9E4DAF15-4386-DA46-AE28-3D956CC098B0}" type="pres">
      <dgm:prSet presAssocID="{6AFC0666-C341-9543-BEB9-54A8E84E1C0B}" presName="dummy" presStyleCnt="0"/>
      <dgm:spPr/>
    </dgm:pt>
    <dgm:pt modelId="{140B8BAA-3FF9-9541-AD16-CD5DB78B6358}" type="pres">
      <dgm:prSet presAssocID="{6AFC0666-C341-9543-BEB9-54A8E84E1C0B}" presName="node" presStyleLbl="revTx" presStyleIdx="2" presStyleCnt="3">
        <dgm:presLayoutVars>
          <dgm:bulletEnabled val="1"/>
        </dgm:presLayoutVars>
      </dgm:prSet>
      <dgm:spPr/>
    </dgm:pt>
    <dgm:pt modelId="{847C9582-4637-844E-90A5-CB5DD51E797C}" type="pres">
      <dgm:prSet presAssocID="{92A58716-28D0-FB4B-B8CA-FB857B54992B}" presName="sibTrans" presStyleLbl="node1" presStyleIdx="2" presStyleCnt="3" custLinFactNeighborX="-5091" custLinFactNeighborY="2576"/>
      <dgm:spPr/>
    </dgm:pt>
  </dgm:ptLst>
  <dgm:cxnLst>
    <dgm:cxn modelId="{1A83742C-650A-4F4C-8F0D-172620019E67}" type="presOf" srcId="{92A58716-28D0-FB4B-B8CA-FB857B54992B}" destId="{847C9582-4637-844E-90A5-CB5DD51E797C}" srcOrd="0" destOrd="0" presId="urn:microsoft.com/office/officeart/2005/8/layout/cycle1"/>
    <dgm:cxn modelId="{046F9043-22E9-0846-8F3E-A067EDAC966D}" srcId="{31F35D63-6D36-2247-9F09-040803E12221}" destId="{6AFC0666-C341-9543-BEB9-54A8E84E1C0B}" srcOrd="2" destOrd="0" parTransId="{19152AD6-6C44-6041-9347-967AD9FE523E}" sibTransId="{92A58716-28D0-FB4B-B8CA-FB857B54992B}"/>
    <dgm:cxn modelId="{88A5AF4D-213B-4244-A789-9669587847BE}" type="presOf" srcId="{AEAC326F-B901-3848-AC2F-5C22D27D15AD}" destId="{05EC3268-0994-6848-A9F8-E32AC17CE39E}" srcOrd="0" destOrd="0" presId="urn:microsoft.com/office/officeart/2005/8/layout/cycle1"/>
    <dgm:cxn modelId="{7F94006F-027E-5B43-87EF-918E489F2AC4}" type="presOf" srcId="{A76A7026-0151-084C-8A28-CC431CD85C88}" destId="{6F7C9293-9C44-F342-A6A0-BAEA155AA06E}" srcOrd="0" destOrd="0" presId="urn:microsoft.com/office/officeart/2005/8/layout/cycle1"/>
    <dgm:cxn modelId="{61FF0E53-5109-0A45-BE6C-E70CA38962F4}" srcId="{31F35D63-6D36-2247-9F09-040803E12221}" destId="{AEAC326F-B901-3848-AC2F-5C22D27D15AD}" srcOrd="1" destOrd="0" parTransId="{B3FB6D63-83C4-C54E-9C8C-9DB78EABD05D}" sibTransId="{A76A7026-0151-084C-8A28-CC431CD85C88}"/>
    <dgm:cxn modelId="{3E5EEE82-4D92-C34E-8B48-90CB52A4D03D}" type="presOf" srcId="{942FCB2E-8004-1443-BF69-264EFF1FBD38}" destId="{AF60C283-A7B9-5348-A764-BC76FB5336DC}" srcOrd="0" destOrd="0" presId="urn:microsoft.com/office/officeart/2005/8/layout/cycle1"/>
    <dgm:cxn modelId="{5D9D1FC7-4651-DB40-8C14-6251C18F44EE}" type="presOf" srcId="{2ACCE3F4-F175-AF45-9314-42A9BD7FE0BD}" destId="{2D85D669-440A-1646-8E64-C5D572295440}" srcOrd="0" destOrd="0" presId="urn:microsoft.com/office/officeart/2005/8/layout/cycle1"/>
    <dgm:cxn modelId="{5C839DD3-B7C1-8145-A5ED-870CF1474666}" srcId="{31F35D63-6D36-2247-9F09-040803E12221}" destId="{942FCB2E-8004-1443-BF69-264EFF1FBD38}" srcOrd="0" destOrd="0" parTransId="{8A9EAF5E-B45B-2A4D-89C5-5FC8B9D2CC34}" sibTransId="{2ACCE3F4-F175-AF45-9314-42A9BD7FE0BD}"/>
    <dgm:cxn modelId="{EE84DEF0-127F-F749-9F44-3074FFE55DC0}" type="presOf" srcId="{31F35D63-6D36-2247-9F09-040803E12221}" destId="{66A1CDA1-5287-8D4A-AF12-001A6F2491F9}" srcOrd="0" destOrd="0" presId="urn:microsoft.com/office/officeart/2005/8/layout/cycle1"/>
    <dgm:cxn modelId="{BD6E72FC-D3C6-3340-8D5B-FC8D3883A198}" type="presOf" srcId="{6AFC0666-C341-9543-BEB9-54A8E84E1C0B}" destId="{140B8BAA-3FF9-9541-AD16-CD5DB78B6358}" srcOrd="0" destOrd="0" presId="urn:microsoft.com/office/officeart/2005/8/layout/cycle1"/>
    <dgm:cxn modelId="{74718869-7A2A-2948-9CF4-2E6831674F28}" type="presParOf" srcId="{66A1CDA1-5287-8D4A-AF12-001A6F2491F9}" destId="{00D6ADCE-8CE2-E145-8D15-8F90D515EF76}" srcOrd="0" destOrd="0" presId="urn:microsoft.com/office/officeart/2005/8/layout/cycle1"/>
    <dgm:cxn modelId="{893BA56B-B160-F742-834E-DC81C2116332}" type="presParOf" srcId="{66A1CDA1-5287-8D4A-AF12-001A6F2491F9}" destId="{AF60C283-A7B9-5348-A764-BC76FB5336DC}" srcOrd="1" destOrd="0" presId="urn:microsoft.com/office/officeart/2005/8/layout/cycle1"/>
    <dgm:cxn modelId="{29B14C03-352E-DB4C-A046-1828217402B6}" type="presParOf" srcId="{66A1CDA1-5287-8D4A-AF12-001A6F2491F9}" destId="{2D85D669-440A-1646-8E64-C5D572295440}" srcOrd="2" destOrd="0" presId="urn:microsoft.com/office/officeart/2005/8/layout/cycle1"/>
    <dgm:cxn modelId="{02C58F8B-3956-264E-80B7-F4CD7E039C64}" type="presParOf" srcId="{66A1CDA1-5287-8D4A-AF12-001A6F2491F9}" destId="{8C847487-E4E1-634C-8F4B-0DE86F2544B5}" srcOrd="3" destOrd="0" presId="urn:microsoft.com/office/officeart/2005/8/layout/cycle1"/>
    <dgm:cxn modelId="{106FD016-A4D1-2846-B2DA-197E9DEBF2A4}" type="presParOf" srcId="{66A1CDA1-5287-8D4A-AF12-001A6F2491F9}" destId="{05EC3268-0994-6848-A9F8-E32AC17CE39E}" srcOrd="4" destOrd="0" presId="urn:microsoft.com/office/officeart/2005/8/layout/cycle1"/>
    <dgm:cxn modelId="{DBB5C28C-EB55-8149-8405-65406E29E0EB}" type="presParOf" srcId="{66A1CDA1-5287-8D4A-AF12-001A6F2491F9}" destId="{6F7C9293-9C44-F342-A6A0-BAEA155AA06E}" srcOrd="5" destOrd="0" presId="urn:microsoft.com/office/officeart/2005/8/layout/cycle1"/>
    <dgm:cxn modelId="{440B2496-D9B2-4A4A-87E5-BAC59F5D7FF1}" type="presParOf" srcId="{66A1CDA1-5287-8D4A-AF12-001A6F2491F9}" destId="{9E4DAF15-4386-DA46-AE28-3D956CC098B0}" srcOrd="6" destOrd="0" presId="urn:microsoft.com/office/officeart/2005/8/layout/cycle1"/>
    <dgm:cxn modelId="{81E0CC3E-BEEF-B048-87C5-592F607D301E}" type="presParOf" srcId="{66A1CDA1-5287-8D4A-AF12-001A6F2491F9}" destId="{140B8BAA-3FF9-9541-AD16-CD5DB78B6358}" srcOrd="7" destOrd="0" presId="urn:microsoft.com/office/officeart/2005/8/layout/cycle1"/>
    <dgm:cxn modelId="{2B1F6587-2B82-FF4C-B7EC-01CA3370BD0A}" type="presParOf" srcId="{66A1CDA1-5287-8D4A-AF12-001A6F2491F9}" destId="{847C9582-4637-844E-90A5-CB5DD51E797C}" srcOrd="8"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D0512AC-3373-4BDC-9054-3F42F98D8009}"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GB"/>
        </a:p>
      </dgm:t>
    </dgm:pt>
    <dgm:pt modelId="{FFDAAE41-E625-4773-A582-11542BC09AA3}">
      <dgm:prSet custT="1"/>
      <dgm:spPr/>
      <dgm:t>
        <a:bodyPr/>
        <a:lstStyle/>
        <a:p>
          <a:r>
            <a:rPr lang="en-GB" sz="1600" b="1" dirty="0"/>
            <a:t>Coverage: </a:t>
          </a:r>
          <a:r>
            <a:rPr lang="en-GB" sz="1600" b="0" dirty="0"/>
            <a:t>E</a:t>
          </a:r>
          <a:r>
            <a:rPr lang="en-GB" sz="1600" dirty="0"/>
            <a:t>ndorsing a universal approach</a:t>
          </a:r>
        </a:p>
        <a:p>
          <a:r>
            <a:rPr lang="en-GB" sz="1600" dirty="0"/>
            <a:t>‘All families’ </a:t>
          </a:r>
        </a:p>
        <a:p>
          <a:endParaRPr lang="en-GB" sz="1600" dirty="0"/>
        </a:p>
      </dgm:t>
    </dgm:pt>
    <dgm:pt modelId="{7EAD74BD-4347-43AE-941B-AB43A6C59D1F}" type="parTrans" cxnId="{6BB1B9DC-7F91-4479-B4F5-89986C34E7F9}">
      <dgm:prSet/>
      <dgm:spPr/>
      <dgm:t>
        <a:bodyPr/>
        <a:lstStyle/>
        <a:p>
          <a:endParaRPr lang="en-GB" sz="1600"/>
        </a:p>
      </dgm:t>
    </dgm:pt>
    <dgm:pt modelId="{E742FFBE-95B1-43E8-BEF3-3EB571331B54}" type="sibTrans" cxnId="{6BB1B9DC-7F91-4479-B4F5-89986C34E7F9}">
      <dgm:prSet/>
      <dgm:spPr/>
      <dgm:t>
        <a:bodyPr/>
        <a:lstStyle/>
        <a:p>
          <a:endParaRPr lang="en-GB" sz="1600"/>
        </a:p>
      </dgm:t>
    </dgm:pt>
    <dgm:pt modelId="{2FE88A4C-E1F6-480A-B93B-9C48BFA0EA72}">
      <dgm:prSet custT="1"/>
      <dgm:spPr/>
      <dgm:t>
        <a:bodyPr/>
        <a:lstStyle/>
        <a:p>
          <a:r>
            <a:rPr lang="en-GB" sz="1600" b="1" dirty="0"/>
            <a:t>Adequacy:         </a:t>
          </a:r>
        </a:p>
        <a:p>
          <a:r>
            <a:rPr lang="en-GB" sz="1600" b="1" dirty="0"/>
            <a:t> </a:t>
          </a:r>
          <a:r>
            <a:rPr lang="en-GB" sz="1600" b="0" dirty="0"/>
            <a:t>I</a:t>
          </a:r>
          <a:r>
            <a:rPr lang="en-GB" sz="1600" dirty="0"/>
            <a:t>n terms of amount but also type of support</a:t>
          </a:r>
        </a:p>
        <a:p>
          <a:r>
            <a:rPr lang="en-GB" sz="1600" dirty="0"/>
            <a:t>‘Different family needs’</a:t>
          </a:r>
        </a:p>
        <a:p>
          <a:endParaRPr lang="en-GB" sz="1600" dirty="0"/>
        </a:p>
      </dgm:t>
    </dgm:pt>
    <dgm:pt modelId="{33CA5875-2E37-47C5-8435-65A65B80512B}" type="parTrans" cxnId="{E8468639-232D-4B99-AB86-1E70852C5CBB}">
      <dgm:prSet/>
      <dgm:spPr/>
      <dgm:t>
        <a:bodyPr/>
        <a:lstStyle/>
        <a:p>
          <a:endParaRPr lang="en-GB" sz="1600"/>
        </a:p>
      </dgm:t>
    </dgm:pt>
    <dgm:pt modelId="{70291EE9-F636-4E76-B079-ABBDC3A50797}" type="sibTrans" cxnId="{E8468639-232D-4B99-AB86-1E70852C5CBB}">
      <dgm:prSet/>
      <dgm:spPr/>
      <dgm:t>
        <a:bodyPr/>
        <a:lstStyle/>
        <a:p>
          <a:endParaRPr lang="en-GB" sz="1600"/>
        </a:p>
      </dgm:t>
    </dgm:pt>
    <dgm:pt modelId="{18AFA614-116B-4FF0-A54F-CDA4440B0113}">
      <dgm:prSet custT="1"/>
      <dgm:spPr/>
      <dgm:t>
        <a:bodyPr/>
        <a:lstStyle/>
        <a:p>
          <a:r>
            <a:rPr lang="en-GB" sz="1600" b="1" dirty="0"/>
            <a:t>Inclusion: </a:t>
          </a:r>
          <a:r>
            <a:rPr lang="en-GB" sz="1600" b="0" dirty="0"/>
            <a:t>R</a:t>
          </a:r>
          <a:r>
            <a:rPr lang="en-GB" sz="1600" dirty="0"/>
            <a:t>ecognition of additional needs and family diversity</a:t>
          </a:r>
        </a:p>
        <a:p>
          <a:r>
            <a:rPr lang="en-GB" sz="1600" dirty="0"/>
            <a:t>‘Beyond the average family’ </a:t>
          </a:r>
        </a:p>
      </dgm:t>
    </dgm:pt>
    <dgm:pt modelId="{7FF45753-53D7-494F-B0C6-5552E4F59CD3}" type="parTrans" cxnId="{4054B52C-19C3-45B3-B68A-944092E2EF7F}">
      <dgm:prSet/>
      <dgm:spPr/>
      <dgm:t>
        <a:bodyPr/>
        <a:lstStyle/>
        <a:p>
          <a:endParaRPr lang="en-GB" sz="1600"/>
        </a:p>
      </dgm:t>
    </dgm:pt>
    <dgm:pt modelId="{03999BEB-4844-4CEA-A950-D124E3113D01}" type="sibTrans" cxnId="{4054B52C-19C3-45B3-B68A-944092E2EF7F}">
      <dgm:prSet/>
      <dgm:spPr/>
      <dgm:t>
        <a:bodyPr/>
        <a:lstStyle/>
        <a:p>
          <a:endParaRPr lang="en-GB" sz="1600"/>
        </a:p>
      </dgm:t>
    </dgm:pt>
    <dgm:pt modelId="{5D379015-7CDA-46BE-908D-68C8C1102E0F}">
      <dgm:prSet custT="1"/>
      <dgm:spPr/>
      <dgm:t>
        <a:bodyPr/>
        <a:lstStyle/>
        <a:p>
          <a:r>
            <a:rPr lang="en-GB" sz="1600" b="1" dirty="0"/>
            <a:t>Connecting the ‘joins’ of policy: </a:t>
          </a:r>
          <a:r>
            <a:rPr lang="en-GB" sz="1600" b="0" dirty="0"/>
            <a:t>Ensuring that policies targeting families are complementary</a:t>
          </a:r>
        </a:p>
        <a:p>
          <a:r>
            <a:rPr lang="en-GB" sz="1600" b="0" dirty="0"/>
            <a:t>‘Family transitions’</a:t>
          </a:r>
        </a:p>
      </dgm:t>
    </dgm:pt>
    <dgm:pt modelId="{AA679C76-58AB-44F7-B5E0-873C269B99EC}" type="parTrans" cxnId="{11B48B6E-C8A0-46B1-8D58-7EC871887577}">
      <dgm:prSet/>
      <dgm:spPr/>
      <dgm:t>
        <a:bodyPr/>
        <a:lstStyle/>
        <a:p>
          <a:endParaRPr lang="en-GB" sz="1600"/>
        </a:p>
      </dgm:t>
    </dgm:pt>
    <dgm:pt modelId="{58900AC0-0E70-4FEA-AEB9-85A6CEA485DB}" type="sibTrans" cxnId="{11B48B6E-C8A0-46B1-8D58-7EC871887577}">
      <dgm:prSet/>
      <dgm:spPr/>
      <dgm:t>
        <a:bodyPr/>
        <a:lstStyle/>
        <a:p>
          <a:endParaRPr lang="en-GB" sz="1600"/>
        </a:p>
      </dgm:t>
    </dgm:pt>
    <dgm:pt modelId="{6CA968F6-CE7F-4F2B-ABD9-66ED7BFB942D}" type="pres">
      <dgm:prSet presAssocID="{0D0512AC-3373-4BDC-9054-3F42F98D8009}" presName="matrix" presStyleCnt="0">
        <dgm:presLayoutVars>
          <dgm:chMax val="1"/>
          <dgm:dir/>
          <dgm:resizeHandles val="exact"/>
        </dgm:presLayoutVars>
      </dgm:prSet>
      <dgm:spPr/>
    </dgm:pt>
    <dgm:pt modelId="{392295C1-8243-457D-B63B-DC0E8E09D366}" type="pres">
      <dgm:prSet presAssocID="{0D0512AC-3373-4BDC-9054-3F42F98D8009}" presName="diamond" presStyleLbl="bgShp" presStyleIdx="0" presStyleCnt="1" custLinFactNeighborY="-13285"/>
      <dgm:spPr/>
    </dgm:pt>
    <dgm:pt modelId="{F40DC285-887C-4A23-8C8D-D678854B88C2}" type="pres">
      <dgm:prSet presAssocID="{0D0512AC-3373-4BDC-9054-3F42F98D8009}" presName="quad1" presStyleLbl="node1" presStyleIdx="0" presStyleCnt="4">
        <dgm:presLayoutVars>
          <dgm:chMax val="0"/>
          <dgm:chPref val="0"/>
          <dgm:bulletEnabled val="1"/>
        </dgm:presLayoutVars>
      </dgm:prSet>
      <dgm:spPr/>
    </dgm:pt>
    <dgm:pt modelId="{C43BCBF3-DAF0-4BA3-AF2E-67A34F640E52}" type="pres">
      <dgm:prSet presAssocID="{0D0512AC-3373-4BDC-9054-3F42F98D8009}" presName="quad2" presStyleLbl="node1" presStyleIdx="1" presStyleCnt="4" custLinFactNeighborX="1238">
        <dgm:presLayoutVars>
          <dgm:chMax val="0"/>
          <dgm:chPref val="0"/>
          <dgm:bulletEnabled val="1"/>
        </dgm:presLayoutVars>
      </dgm:prSet>
      <dgm:spPr/>
    </dgm:pt>
    <dgm:pt modelId="{6DDF97EA-4FFA-47D3-9339-32932C1623B7}" type="pres">
      <dgm:prSet presAssocID="{0D0512AC-3373-4BDC-9054-3F42F98D8009}" presName="quad3" presStyleLbl="node1" presStyleIdx="2" presStyleCnt="4" custLinFactNeighborX="543">
        <dgm:presLayoutVars>
          <dgm:chMax val="0"/>
          <dgm:chPref val="0"/>
          <dgm:bulletEnabled val="1"/>
        </dgm:presLayoutVars>
      </dgm:prSet>
      <dgm:spPr/>
    </dgm:pt>
    <dgm:pt modelId="{EE0CF409-3A3C-41B7-86BF-A98D430CE621}" type="pres">
      <dgm:prSet presAssocID="{0D0512AC-3373-4BDC-9054-3F42F98D8009}" presName="quad4" presStyleLbl="node1" presStyleIdx="3" presStyleCnt="4">
        <dgm:presLayoutVars>
          <dgm:chMax val="0"/>
          <dgm:chPref val="0"/>
          <dgm:bulletEnabled val="1"/>
        </dgm:presLayoutVars>
      </dgm:prSet>
      <dgm:spPr/>
    </dgm:pt>
  </dgm:ptLst>
  <dgm:cxnLst>
    <dgm:cxn modelId="{4054B52C-19C3-45B3-B68A-944092E2EF7F}" srcId="{0D0512AC-3373-4BDC-9054-3F42F98D8009}" destId="{18AFA614-116B-4FF0-A54F-CDA4440B0113}" srcOrd="2" destOrd="0" parTransId="{7FF45753-53D7-494F-B0C6-5552E4F59CD3}" sibTransId="{03999BEB-4844-4CEA-A950-D124E3113D01}"/>
    <dgm:cxn modelId="{E8468639-232D-4B99-AB86-1E70852C5CBB}" srcId="{0D0512AC-3373-4BDC-9054-3F42F98D8009}" destId="{2FE88A4C-E1F6-480A-B93B-9C48BFA0EA72}" srcOrd="1" destOrd="0" parTransId="{33CA5875-2E37-47C5-8435-65A65B80512B}" sibTransId="{70291EE9-F636-4E76-B079-ABBDC3A50797}"/>
    <dgm:cxn modelId="{6BCC7761-545E-4891-A321-9D6FF5A8B6CF}" type="presOf" srcId="{18AFA614-116B-4FF0-A54F-CDA4440B0113}" destId="{6DDF97EA-4FFA-47D3-9339-32932C1623B7}" srcOrd="0" destOrd="0" presId="urn:microsoft.com/office/officeart/2005/8/layout/matrix3"/>
    <dgm:cxn modelId="{E2EA474D-2229-41E2-BBCA-787DBF0D1EA6}" type="presOf" srcId="{0D0512AC-3373-4BDC-9054-3F42F98D8009}" destId="{6CA968F6-CE7F-4F2B-ABD9-66ED7BFB942D}" srcOrd="0" destOrd="0" presId="urn:microsoft.com/office/officeart/2005/8/layout/matrix3"/>
    <dgm:cxn modelId="{11B48B6E-C8A0-46B1-8D58-7EC871887577}" srcId="{0D0512AC-3373-4BDC-9054-3F42F98D8009}" destId="{5D379015-7CDA-46BE-908D-68C8C1102E0F}" srcOrd="3" destOrd="0" parTransId="{AA679C76-58AB-44F7-B5E0-873C269B99EC}" sibTransId="{58900AC0-0E70-4FEA-AEB9-85A6CEA485DB}"/>
    <dgm:cxn modelId="{7F352A85-7040-419E-B5F3-6ECD32F25117}" type="presOf" srcId="{FFDAAE41-E625-4773-A582-11542BC09AA3}" destId="{F40DC285-887C-4A23-8C8D-D678854B88C2}" srcOrd="0" destOrd="0" presId="urn:microsoft.com/office/officeart/2005/8/layout/matrix3"/>
    <dgm:cxn modelId="{E146EAC2-2E26-4FFC-BF85-B2A4624CC563}" type="presOf" srcId="{2FE88A4C-E1F6-480A-B93B-9C48BFA0EA72}" destId="{C43BCBF3-DAF0-4BA3-AF2E-67A34F640E52}" srcOrd="0" destOrd="0" presId="urn:microsoft.com/office/officeart/2005/8/layout/matrix3"/>
    <dgm:cxn modelId="{6BB1B9DC-7F91-4479-B4F5-89986C34E7F9}" srcId="{0D0512AC-3373-4BDC-9054-3F42F98D8009}" destId="{FFDAAE41-E625-4773-A582-11542BC09AA3}" srcOrd="0" destOrd="0" parTransId="{7EAD74BD-4347-43AE-941B-AB43A6C59D1F}" sibTransId="{E742FFBE-95B1-43E8-BEF3-3EB571331B54}"/>
    <dgm:cxn modelId="{ECB991E0-6768-4AB0-B285-101347CBE4E3}" type="presOf" srcId="{5D379015-7CDA-46BE-908D-68C8C1102E0F}" destId="{EE0CF409-3A3C-41B7-86BF-A98D430CE621}" srcOrd="0" destOrd="0" presId="urn:microsoft.com/office/officeart/2005/8/layout/matrix3"/>
    <dgm:cxn modelId="{76AC777F-7112-492B-99E2-AEBB689A8CF2}" type="presParOf" srcId="{6CA968F6-CE7F-4F2B-ABD9-66ED7BFB942D}" destId="{392295C1-8243-457D-B63B-DC0E8E09D366}" srcOrd="0" destOrd="0" presId="urn:microsoft.com/office/officeart/2005/8/layout/matrix3"/>
    <dgm:cxn modelId="{956F7A97-5748-41E6-8F57-113445FA183C}" type="presParOf" srcId="{6CA968F6-CE7F-4F2B-ABD9-66ED7BFB942D}" destId="{F40DC285-887C-4A23-8C8D-D678854B88C2}" srcOrd="1" destOrd="0" presId="urn:microsoft.com/office/officeart/2005/8/layout/matrix3"/>
    <dgm:cxn modelId="{C1B9B171-6927-43FC-A546-2C78E3EE69A5}" type="presParOf" srcId="{6CA968F6-CE7F-4F2B-ABD9-66ED7BFB942D}" destId="{C43BCBF3-DAF0-4BA3-AF2E-67A34F640E52}" srcOrd="2" destOrd="0" presId="urn:microsoft.com/office/officeart/2005/8/layout/matrix3"/>
    <dgm:cxn modelId="{21F70DF4-5CDF-46F8-8FDF-BFDA1EB543ED}" type="presParOf" srcId="{6CA968F6-CE7F-4F2B-ABD9-66ED7BFB942D}" destId="{6DDF97EA-4FFA-47D3-9339-32932C1623B7}" srcOrd="3" destOrd="0" presId="urn:microsoft.com/office/officeart/2005/8/layout/matrix3"/>
    <dgm:cxn modelId="{4B7ABA87-D09F-4A18-ABEE-E35A15070C39}" type="presParOf" srcId="{6CA968F6-CE7F-4F2B-ABD9-66ED7BFB942D}" destId="{EE0CF409-3A3C-41B7-86BF-A98D430CE621}"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C9C82B-26D6-44E2-95DE-136ECFB9D5E2}">
      <dsp:nvSpPr>
        <dsp:cNvPr id="0" name=""/>
        <dsp:cNvSpPr/>
      </dsp:nvSpPr>
      <dsp:spPr>
        <a:xfrm>
          <a:off x="5230" y="204486"/>
          <a:ext cx="2463977" cy="2463977"/>
        </a:xfrm>
        <a:prstGeom prst="roundRect">
          <a:avLst>
            <a:gd name="adj" fmla="val 10000"/>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0FB993-7AA1-4833-B8E6-2DFA80EEC594}">
      <dsp:nvSpPr>
        <dsp:cNvPr id="0" name=""/>
        <dsp:cNvSpPr/>
      </dsp:nvSpPr>
      <dsp:spPr>
        <a:xfrm>
          <a:off x="406342" y="1682873"/>
          <a:ext cx="2463977" cy="246397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dirty="0"/>
            <a:t>Commitment to mixed methods and evidence </a:t>
          </a:r>
        </a:p>
        <a:p>
          <a:pPr marL="171450" lvl="1" indent="-171450" algn="l" defTabSz="711200">
            <a:lnSpc>
              <a:spcPct val="90000"/>
            </a:lnSpc>
            <a:spcBef>
              <a:spcPct val="0"/>
            </a:spcBef>
            <a:spcAft>
              <a:spcPct val="15000"/>
            </a:spcAft>
            <a:buChar char="•"/>
          </a:pPr>
          <a:r>
            <a:rPr lang="en-GB" sz="1600" kern="1200" dirty="0"/>
            <a:t>To do justice to the ‘newness’ and complexity of the resilience concept itself and in a family context</a:t>
          </a:r>
        </a:p>
      </dsp:txBody>
      <dsp:txXfrm>
        <a:off x="478509" y="1755040"/>
        <a:ext cx="2319643" cy="2319643"/>
      </dsp:txXfrm>
    </dsp:sp>
    <dsp:sp modelId="{EF9CBF7E-E4BA-4E25-B125-114EC4396637}">
      <dsp:nvSpPr>
        <dsp:cNvPr id="0" name=""/>
        <dsp:cNvSpPr/>
      </dsp:nvSpPr>
      <dsp:spPr>
        <a:xfrm>
          <a:off x="2943824" y="1140446"/>
          <a:ext cx="474616" cy="59205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a:off x="2943824" y="1258858"/>
        <a:ext cx="332231" cy="355235"/>
      </dsp:txXfrm>
    </dsp:sp>
    <dsp:sp modelId="{605A818F-224F-4A3F-84CE-B68A677E6140}">
      <dsp:nvSpPr>
        <dsp:cNvPr id="0" name=""/>
        <dsp:cNvSpPr/>
      </dsp:nvSpPr>
      <dsp:spPr>
        <a:xfrm>
          <a:off x="3825254" y="204486"/>
          <a:ext cx="2463977" cy="2463977"/>
        </a:xfrm>
        <a:prstGeom prst="roundRect">
          <a:avLst>
            <a:gd name="adj" fmla="val 10000"/>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7063A3-C040-4990-AEEB-CFACB26D6F68}">
      <dsp:nvSpPr>
        <dsp:cNvPr id="0" name=""/>
        <dsp:cNvSpPr/>
      </dsp:nvSpPr>
      <dsp:spPr>
        <a:xfrm>
          <a:off x="4226367" y="1682873"/>
          <a:ext cx="2463977" cy="246397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844550">
            <a:lnSpc>
              <a:spcPct val="90000"/>
            </a:lnSpc>
            <a:spcBef>
              <a:spcPct val="0"/>
            </a:spcBef>
            <a:spcAft>
              <a:spcPct val="35000"/>
            </a:spcAft>
            <a:buNone/>
          </a:pPr>
          <a:r>
            <a:rPr lang="en-GB" sz="1900" b="1" kern="1200" dirty="0"/>
            <a:t>Commitment to clear goals and a structure with a purpose-driven framework</a:t>
          </a:r>
          <a:endParaRPr lang="en-GB" sz="1900" kern="1200" dirty="0"/>
        </a:p>
        <a:p>
          <a:pPr marL="171450" lvl="1" indent="-171450" algn="l" defTabSz="711200">
            <a:lnSpc>
              <a:spcPct val="90000"/>
            </a:lnSpc>
            <a:spcBef>
              <a:spcPct val="0"/>
            </a:spcBef>
            <a:spcAft>
              <a:spcPct val="15000"/>
            </a:spcAft>
            <a:buChar char="•"/>
          </a:pPr>
          <a:r>
            <a:rPr lang="en-GB" sz="1600" kern="1200" dirty="0"/>
            <a:t>To align research and policymaking from the outset</a:t>
          </a:r>
        </a:p>
      </dsp:txBody>
      <dsp:txXfrm>
        <a:off x="4298534" y="1755040"/>
        <a:ext cx="2319643" cy="2319643"/>
      </dsp:txXfrm>
    </dsp:sp>
    <dsp:sp modelId="{CC9EA437-E45F-4939-BF2C-E54A497A4D60}">
      <dsp:nvSpPr>
        <dsp:cNvPr id="0" name=""/>
        <dsp:cNvSpPr/>
      </dsp:nvSpPr>
      <dsp:spPr>
        <a:xfrm>
          <a:off x="6763849" y="1140446"/>
          <a:ext cx="474616" cy="59205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a:off x="6763849" y="1258858"/>
        <a:ext cx="332231" cy="355235"/>
      </dsp:txXfrm>
    </dsp:sp>
    <dsp:sp modelId="{6C5B9D94-C1C6-48AC-9EE8-98597C0F0368}">
      <dsp:nvSpPr>
        <dsp:cNvPr id="0" name=""/>
        <dsp:cNvSpPr/>
      </dsp:nvSpPr>
      <dsp:spPr>
        <a:xfrm>
          <a:off x="7645279" y="204486"/>
          <a:ext cx="2463977" cy="2463977"/>
        </a:xfrm>
        <a:prstGeom prst="roundRect">
          <a:avLst>
            <a:gd name="adj" fmla="val 10000"/>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29ED83-A8EA-4204-BE1A-2C44B4E79158}">
      <dsp:nvSpPr>
        <dsp:cNvPr id="0" name=""/>
        <dsp:cNvSpPr/>
      </dsp:nvSpPr>
      <dsp:spPr>
        <a:xfrm>
          <a:off x="8035871" y="1682873"/>
          <a:ext cx="2463977" cy="246397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55650">
            <a:lnSpc>
              <a:spcPct val="90000"/>
            </a:lnSpc>
            <a:spcBef>
              <a:spcPct val="0"/>
            </a:spcBef>
            <a:spcAft>
              <a:spcPct val="35000"/>
            </a:spcAft>
            <a:buNone/>
          </a:pPr>
          <a:r>
            <a:rPr lang="en-GB" sz="1700" b="1" kern="1200" dirty="0"/>
            <a:t>Commitment to a participatory approach by fostering multistakeholder collaboration</a:t>
          </a:r>
          <a:endParaRPr lang="en-GB" sz="1700" kern="1200" dirty="0"/>
        </a:p>
        <a:p>
          <a:pPr marL="171450" lvl="1" indent="-171450" algn="l" defTabSz="711200">
            <a:lnSpc>
              <a:spcPct val="90000"/>
            </a:lnSpc>
            <a:spcBef>
              <a:spcPct val="0"/>
            </a:spcBef>
            <a:spcAft>
              <a:spcPct val="15000"/>
            </a:spcAft>
            <a:buChar char="•"/>
          </a:pPr>
          <a:r>
            <a:rPr lang="en-GB" sz="1600" kern="1200" dirty="0"/>
            <a:t>To encourage exchange of knowledge and experience between a range of ‘partners’</a:t>
          </a:r>
        </a:p>
      </dsp:txBody>
      <dsp:txXfrm>
        <a:off x="8108038" y="1755040"/>
        <a:ext cx="2319643" cy="23196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C9C82B-26D6-44E2-95DE-136ECFB9D5E2}">
      <dsp:nvSpPr>
        <dsp:cNvPr id="0" name=""/>
        <dsp:cNvSpPr/>
      </dsp:nvSpPr>
      <dsp:spPr>
        <a:xfrm>
          <a:off x="5230" y="204486"/>
          <a:ext cx="2463977" cy="2463977"/>
        </a:xfrm>
        <a:prstGeom prst="roundRect">
          <a:avLst>
            <a:gd name="adj" fmla="val 10000"/>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0FB993-7AA1-4833-B8E6-2DFA80EEC594}">
      <dsp:nvSpPr>
        <dsp:cNvPr id="0" name=""/>
        <dsp:cNvSpPr/>
      </dsp:nvSpPr>
      <dsp:spPr>
        <a:xfrm>
          <a:off x="406342" y="1682873"/>
          <a:ext cx="2463977" cy="246397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Convening two panels of experts </a:t>
          </a:r>
        </a:p>
        <a:p>
          <a:pPr marL="228600" lvl="1" indent="-228600" algn="l" defTabSz="889000">
            <a:lnSpc>
              <a:spcPct val="90000"/>
            </a:lnSpc>
            <a:spcBef>
              <a:spcPct val="0"/>
            </a:spcBef>
            <a:spcAft>
              <a:spcPct val="15000"/>
            </a:spcAft>
            <a:buChar char="•"/>
          </a:pPr>
          <a:r>
            <a:rPr lang="en-GB" sz="2000" kern="1200"/>
            <a:t>A family expert panel</a:t>
          </a:r>
        </a:p>
        <a:p>
          <a:pPr marL="228600" lvl="1" indent="-228600" algn="l" defTabSz="889000">
            <a:lnSpc>
              <a:spcPct val="90000"/>
            </a:lnSpc>
            <a:spcBef>
              <a:spcPct val="0"/>
            </a:spcBef>
            <a:spcAft>
              <a:spcPct val="15000"/>
            </a:spcAft>
            <a:buChar char="•"/>
          </a:pPr>
          <a:r>
            <a:rPr lang="en-GB" sz="2000" kern="1200"/>
            <a:t>A panel of European experts </a:t>
          </a:r>
        </a:p>
      </dsp:txBody>
      <dsp:txXfrm>
        <a:off x="478509" y="1755040"/>
        <a:ext cx="2319643" cy="2319643"/>
      </dsp:txXfrm>
    </dsp:sp>
    <dsp:sp modelId="{EF9CBF7E-E4BA-4E25-B125-114EC4396637}">
      <dsp:nvSpPr>
        <dsp:cNvPr id="0" name=""/>
        <dsp:cNvSpPr/>
      </dsp:nvSpPr>
      <dsp:spPr>
        <a:xfrm>
          <a:off x="2943824" y="1140446"/>
          <a:ext cx="474616" cy="59205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GB" sz="2500" kern="1200"/>
        </a:p>
      </dsp:txBody>
      <dsp:txXfrm>
        <a:off x="2943824" y="1258858"/>
        <a:ext cx="332231" cy="355235"/>
      </dsp:txXfrm>
    </dsp:sp>
    <dsp:sp modelId="{605A818F-224F-4A3F-84CE-B68A677E6140}">
      <dsp:nvSpPr>
        <dsp:cNvPr id="0" name=""/>
        <dsp:cNvSpPr/>
      </dsp:nvSpPr>
      <dsp:spPr>
        <a:xfrm>
          <a:off x="3825254" y="204486"/>
          <a:ext cx="2463977" cy="2463977"/>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7063A3-C040-4990-AEEB-CFACB26D6F68}">
      <dsp:nvSpPr>
        <dsp:cNvPr id="0" name=""/>
        <dsp:cNvSpPr/>
      </dsp:nvSpPr>
      <dsp:spPr>
        <a:xfrm>
          <a:off x="4226367" y="1682873"/>
          <a:ext cx="2463977" cy="246397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t>Undertaking quantitative  simulations of policy proposals to identify:</a:t>
          </a:r>
        </a:p>
        <a:p>
          <a:pPr marL="228600" lvl="1" indent="-228600" algn="l" defTabSz="889000">
            <a:lnSpc>
              <a:spcPct val="90000"/>
            </a:lnSpc>
            <a:spcBef>
              <a:spcPct val="0"/>
            </a:spcBef>
            <a:spcAft>
              <a:spcPct val="15000"/>
            </a:spcAft>
            <a:buChar char="•"/>
          </a:pPr>
          <a:r>
            <a:rPr lang="en-GB" sz="2000" kern="1200"/>
            <a:t>Likely impact</a:t>
          </a:r>
        </a:p>
        <a:p>
          <a:pPr marL="228600" lvl="1" indent="-228600" algn="l" defTabSz="889000">
            <a:lnSpc>
              <a:spcPct val="90000"/>
            </a:lnSpc>
            <a:spcBef>
              <a:spcPct val="0"/>
            </a:spcBef>
            <a:spcAft>
              <a:spcPct val="15000"/>
            </a:spcAft>
            <a:buChar char="•"/>
          </a:pPr>
          <a:r>
            <a:rPr lang="en-GB" sz="2000" kern="1200"/>
            <a:t>Cost  </a:t>
          </a:r>
        </a:p>
      </dsp:txBody>
      <dsp:txXfrm>
        <a:off x="4298534" y="1755040"/>
        <a:ext cx="2319643" cy="2319643"/>
      </dsp:txXfrm>
    </dsp:sp>
    <dsp:sp modelId="{CC9EA437-E45F-4939-BF2C-E54A497A4D60}">
      <dsp:nvSpPr>
        <dsp:cNvPr id="0" name=""/>
        <dsp:cNvSpPr/>
      </dsp:nvSpPr>
      <dsp:spPr>
        <a:xfrm>
          <a:off x="6763849" y="1140446"/>
          <a:ext cx="474616" cy="59205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GB" sz="2500" kern="1200"/>
        </a:p>
      </dsp:txBody>
      <dsp:txXfrm>
        <a:off x="6763849" y="1258858"/>
        <a:ext cx="332231" cy="355235"/>
      </dsp:txXfrm>
    </dsp:sp>
    <dsp:sp modelId="{6C5B9D94-C1C6-48AC-9EE8-98597C0F0368}">
      <dsp:nvSpPr>
        <dsp:cNvPr id="0" name=""/>
        <dsp:cNvSpPr/>
      </dsp:nvSpPr>
      <dsp:spPr>
        <a:xfrm>
          <a:off x="7645279" y="204486"/>
          <a:ext cx="2463977" cy="2463977"/>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29ED83-A8EA-4204-BE1A-2C44B4E79158}">
      <dsp:nvSpPr>
        <dsp:cNvPr id="0" name=""/>
        <dsp:cNvSpPr/>
      </dsp:nvSpPr>
      <dsp:spPr>
        <a:xfrm>
          <a:off x="8035871" y="1682873"/>
          <a:ext cx="2463977" cy="246397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Designing, implementing  and making available new survey modules to fill evidence gaps:</a:t>
          </a:r>
        </a:p>
        <a:p>
          <a:pPr marL="0" lvl="0" indent="0" algn="l" defTabSz="889000">
            <a:lnSpc>
              <a:spcPct val="90000"/>
            </a:lnSpc>
            <a:spcBef>
              <a:spcPct val="0"/>
            </a:spcBef>
            <a:spcAft>
              <a:spcPct val="35000"/>
            </a:spcAft>
            <a:buNone/>
          </a:pPr>
          <a:r>
            <a:rPr lang="en-GB" sz="2000" kern="1200" dirty="0"/>
            <a:t>Reveal the often hidden aspects of family  </a:t>
          </a:r>
        </a:p>
      </dsp:txBody>
      <dsp:txXfrm>
        <a:off x="8108038" y="1755040"/>
        <a:ext cx="2319643" cy="23196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0C283-A7B9-5348-A764-BC76FB5336DC}">
      <dsp:nvSpPr>
        <dsp:cNvPr id="0" name=""/>
        <dsp:cNvSpPr/>
      </dsp:nvSpPr>
      <dsp:spPr>
        <a:xfrm>
          <a:off x="3051662" y="271359"/>
          <a:ext cx="1390184" cy="1390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GB" sz="2300" kern="1200" dirty="0"/>
            <a:t>Resources/</a:t>
          </a:r>
        </a:p>
        <a:p>
          <a:pPr marL="0" lvl="0" indent="0" algn="ctr" defTabSz="1022350">
            <a:lnSpc>
              <a:spcPct val="90000"/>
            </a:lnSpc>
            <a:spcBef>
              <a:spcPct val="0"/>
            </a:spcBef>
            <a:spcAft>
              <a:spcPct val="35000"/>
            </a:spcAft>
            <a:buNone/>
          </a:pPr>
          <a:r>
            <a:rPr lang="en-GB" sz="2300" kern="1200" dirty="0"/>
            <a:t>Capacities</a:t>
          </a:r>
        </a:p>
      </dsp:txBody>
      <dsp:txXfrm>
        <a:off x="3051662" y="271359"/>
        <a:ext cx="1390184" cy="1390184"/>
      </dsp:txXfrm>
    </dsp:sp>
    <dsp:sp modelId="{2D85D669-440A-1646-8E64-C5D572295440}">
      <dsp:nvSpPr>
        <dsp:cNvPr id="0" name=""/>
        <dsp:cNvSpPr/>
      </dsp:nvSpPr>
      <dsp:spPr>
        <a:xfrm>
          <a:off x="936687" y="-1489"/>
          <a:ext cx="3284412" cy="3284412"/>
        </a:xfrm>
        <a:prstGeom prst="circularArrow">
          <a:avLst>
            <a:gd name="adj1" fmla="val 8254"/>
            <a:gd name="adj2" fmla="val 576565"/>
            <a:gd name="adj3" fmla="val 2961804"/>
            <a:gd name="adj4" fmla="val 53097"/>
            <a:gd name="adj5" fmla="val 9629"/>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EC3268-0994-6848-A9F8-E32AC17CE39E}">
      <dsp:nvSpPr>
        <dsp:cNvPr id="0" name=""/>
        <dsp:cNvSpPr/>
      </dsp:nvSpPr>
      <dsp:spPr>
        <a:xfrm>
          <a:off x="1883801" y="2294154"/>
          <a:ext cx="1390184" cy="1390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GB" sz="2300" kern="1200" dirty="0"/>
            <a:t>Reaction/</a:t>
          </a:r>
        </a:p>
        <a:p>
          <a:pPr marL="0" lvl="0" indent="0" algn="ctr" defTabSz="1022350">
            <a:lnSpc>
              <a:spcPct val="90000"/>
            </a:lnSpc>
            <a:spcBef>
              <a:spcPct val="0"/>
            </a:spcBef>
            <a:spcAft>
              <a:spcPct val="35000"/>
            </a:spcAft>
            <a:buNone/>
          </a:pPr>
          <a:r>
            <a:rPr lang="en-GB" sz="2300" kern="1200" dirty="0"/>
            <a:t>Agency</a:t>
          </a:r>
        </a:p>
      </dsp:txBody>
      <dsp:txXfrm>
        <a:off x="1883801" y="2294154"/>
        <a:ext cx="1390184" cy="1390184"/>
      </dsp:txXfrm>
    </dsp:sp>
    <dsp:sp modelId="{6F7C9293-9C44-F342-A6A0-BAEA155AA06E}">
      <dsp:nvSpPr>
        <dsp:cNvPr id="0" name=""/>
        <dsp:cNvSpPr/>
      </dsp:nvSpPr>
      <dsp:spPr>
        <a:xfrm>
          <a:off x="936687" y="-1489"/>
          <a:ext cx="3284412" cy="3284412"/>
        </a:xfrm>
        <a:prstGeom prst="circularArrow">
          <a:avLst>
            <a:gd name="adj1" fmla="val 8254"/>
            <a:gd name="adj2" fmla="val 576565"/>
            <a:gd name="adj3" fmla="val 10170338"/>
            <a:gd name="adj4" fmla="val 7261631"/>
            <a:gd name="adj5" fmla="val 9629"/>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0B8BAA-3FF9-9541-AD16-CD5DB78B6358}">
      <dsp:nvSpPr>
        <dsp:cNvPr id="0" name=""/>
        <dsp:cNvSpPr/>
      </dsp:nvSpPr>
      <dsp:spPr>
        <a:xfrm>
          <a:off x="715940" y="271359"/>
          <a:ext cx="1390184" cy="1390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Risks/</a:t>
          </a:r>
        </a:p>
        <a:p>
          <a:pPr marL="0" lvl="0" indent="0" algn="ctr" defTabSz="1066800">
            <a:lnSpc>
              <a:spcPct val="90000"/>
            </a:lnSpc>
            <a:spcBef>
              <a:spcPct val="0"/>
            </a:spcBef>
            <a:spcAft>
              <a:spcPct val="35000"/>
            </a:spcAft>
            <a:buNone/>
          </a:pPr>
          <a:r>
            <a:rPr lang="en-GB" sz="2400" kern="1200" dirty="0"/>
            <a:t>Shocks</a:t>
          </a:r>
        </a:p>
      </dsp:txBody>
      <dsp:txXfrm>
        <a:off x="715940" y="271359"/>
        <a:ext cx="1390184" cy="1390184"/>
      </dsp:txXfrm>
    </dsp:sp>
    <dsp:sp modelId="{847C9582-4637-844E-90A5-CB5DD51E797C}">
      <dsp:nvSpPr>
        <dsp:cNvPr id="0" name=""/>
        <dsp:cNvSpPr/>
      </dsp:nvSpPr>
      <dsp:spPr>
        <a:xfrm>
          <a:off x="769477" y="83117"/>
          <a:ext cx="3284412" cy="3284412"/>
        </a:xfrm>
        <a:prstGeom prst="circularArrow">
          <a:avLst>
            <a:gd name="adj1" fmla="val 8254"/>
            <a:gd name="adj2" fmla="val 576565"/>
            <a:gd name="adj3" fmla="val 16854805"/>
            <a:gd name="adj4" fmla="val 14968629"/>
            <a:gd name="adj5" fmla="val 962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0C283-A7B9-5348-A764-BC76FB5336DC}">
      <dsp:nvSpPr>
        <dsp:cNvPr id="0" name=""/>
        <dsp:cNvSpPr/>
      </dsp:nvSpPr>
      <dsp:spPr>
        <a:xfrm>
          <a:off x="5458237" y="321287"/>
          <a:ext cx="2118469" cy="1640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Sufficient and diversified resources and capacities</a:t>
          </a:r>
        </a:p>
      </dsp:txBody>
      <dsp:txXfrm>
        <a:off x="5458237" y="321287"/>
        <a:ext cx="2118469" cy="1640495"/>
      </dsp:txXfrm>
    </dsp:sp>
    <dsp:sp modelId="{2D85D669-440A-1646-8E64-C5D572295440}">
      <dsp:nvSpPr>
        <dsp:cNvPr id="0" name=""/>
        <dsp:cNvSpPr/>
      </dsp:nvSpPr>
      <dsp:spPr>
        <a:xfrm>
          <a:off x="3199227" y="-1243"/>
          <a:ext cx="3878156" cy="3878156"/>
        </a:xfrm>
        <a:prstGeom prst="circularArrow">
          <a:avLst>
            <a:gd name="adj1" fmla="val 8249"/>
            <a:gd name="adj2" fmla="val 576136"/>
            <a:gd name="adj3" fmla="val 2937247"/>
            <a:gd name="adj4" fmla="val 51698"/>
            <a:gd name="adj5" fmla="val 9623"/>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EC3268-0994-6848-A9F8-E32AC17CE39E}">
      <dsp:nvSpPr>
        <dsp:cNvPr id="0" name=""/>
        <dsp:cNvSpPr/>
      </dsp:nvSpPr>
      <dsp:spPr>
        <a:xfrm>
          <a:off x="4328565" y="2710070"/>
          <a:ext cx="1640495" cy="1640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 </a:t>
          </a:r>
          <a:r>
            <a:rPr lang="en-GB" sz="2000" kern="1200" dirty="0"/>
            <a:t>Some choice and leeway of agency </a:t>
          </a:r>
        </a:p>
      </dsp:txBody>
      <dsp:txXfrm>
        <a:off x="4328565" y="2710070"/>
        <a:ext cx="1640495" cy="1640495"/>
      </dsp:txXfrm>
    </dsp:sp>
    <dsp:sp modelId="{6F7C9293-9C44-F342-A6A0-BAEA155AA06E}">
      <dsp:nvSpPr>
        <dsp:cNvPr id="0" name=""/>
        <dsp:cNvSpPr/>
      </dsp:nvSpPr>
      <dsp:spPr>
        <a:xfrm>
          <a:off x="3199228" y="-1243"/>
          <a:ext cx="3878156" cy="3878156"/>
        </a:xfrm>
        <a:prstGeom prst="circularArrow">
          <a:avLst>
            <a:gd name="adj1" fmla="val 8249"/>
            <a:gd name="adj2" fmla="val 576136"/>
            <a:gd name="adj3" fmla="val 10172165"/>
            <a:gd name="adj4" fmla="val 7233696"/>
            <a:gd name="adj5" fmla="val 9623"/>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0B8BAA-3FF9-9541-AD16-CD5DB78B6358}">
      <dsp:nvSpPr>
        <dsp:cNvPr id="0" name=""/>
        <dsp:cNvSpPr/>
      </dsp:nvSpPr>
      <dsp:spPr>
        <a:xfrm>
          <a:off x="2938892" y="321287"/>
          <a:ext cx="1640495" cy="1640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Preparedness  for and prevention of risks/shocks </a:t>
          </a:r>
        </a:p>
      </dsp:txBody>
      <dsp:txXfrm>
        <a:off x="2938892" y="321287"/>
        <a:ext cx="1640495" cy="1640495"/>
      </dsp:txXfrm>
    </dsp:sp>
    <dsp:sp modelId="{847C9582-4637-844E-90A5-CB5DD51E797C}">
      <dsp:nvSpPr>
        <dsp:cNvPr id="0" name=""/>
        <dsp:cNvSpPr/>
      </dsp:nvSpPr>
      <dsp:spPr>
        <a:xfrm>
          <a:off x="3001791" y="98620"/>
          <a:ext cx="3878156" cy="3878156"/>
        </a:xfrm>
        <a:prstGeom prst="circularArrow">
          <a:avLst>
            <a:gd name="adj1" fmla="val 8249"/>
            <a:gd name="adj2" fmla="val 576136"/>
            <a:gd name="adj3" fmla="val 16319225"/>
            <a:gd name="adj4" fmla="val 14967223"/>
            <a:gd name="adj5" fmla="val 962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2295C1-8243-457D-B63B-DC0E8E09D366}">
      <dsp:nvSpPr>
        <dsp:cNvPr id="0" name=""/>
        <dsp:cNvSpPr/>
      </dsp:nvSpPr>
      <dsp:spPr>
        <a:xfrm>
          <a:off x="2831261" y="0"/>
          <a:ext cx="4966138" cy="4966138"/>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0DC285-887C-4A23-8C8D-D678854B88C2}">
      <dsp:nvSpPr>
        <dsp:cNvPr id="0" name=""/>
        <dsp:cNvSpPr/>
      </dsp:nvSpPr>
      <dsp:spPr>
        <a:xfrm>
          <a:off x="3303044" y="471783"/>
          <a:ext cx="1936793" cy="19367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Coverage: </a:t>
          </a:r>
          <a:r>
            <a:rPr lang="en-GB" sz="1600" b="0" kern="1200" dirty="0"/>
            <a:t>E</a:t>
          </a:r>
          <a:r>
            <a:rPr lang="en-GB" sz="1600" kern="1200" dirty="0"/>
            <a:t>ndorsing a universal approach</a:t>
          </a:r>
        </a:p>
        <a:p>
          <a:pPr marL="0" lvl="0" indent="0" algn="ctr" defTabSz="711200">
            <a:lnSpc>
              <a:spcPct val="90000"/>
            </a:lnSpc>
            <a:spcBef>
              <a:spcPct val="0"/>
            </a:spcBef>
            <a:spcAft>
              <a:spcPct val="35000"/>
            </a:spcAft>
            <a:buNone/>
          </a:pPr>
          <a:r>
            <a:rPr lang="en-GB" sz="1600" kern="1200" dirty="0"/>
            <a:t>‘All families’ </a:t>
          </a:r>
        </a:p>
        <a:p>
          <a:pPr marL="0" lvl="0" indent="0" algn="ctr" defTabSz="711200">
            <a:lnSpc>
              <a:spcPct val="90000"/>
            </a:lnSpc>
            <a:spcBef>
              <a:spcPct val="0"/>
            </a:spcBef>
            <a:spcAft>
              <a:spcPct val="35000"/>
            </a:spcAft>
            <a:buNone/>
          </a:pPr>
          <a:endParaRPr lang="en-GB" sz="1600" kern="1200" dirty="0"/>
        </a:p>
      </dsp:txBody>
      <dsp:txXfrm>
        <a:off x="3397590" y="566329"/>
        <a:ext cx="1747701" cy="1747701"/>
      </dsp:txXfrm>
    </dsp:sp>
    <dsp:sp modelId="{C43BCBF3-DAF0-4BA3-AF2E-67A34F640E52}">
      <dsp:nvSpPr>
        <dsp:cNvPr id="0" name=""/>
        <dsp:cNvSpPr/>
      </dsp:nvSpPr>
      <dsp:spPr>
        <a:xfrm>
          <a:off x="5412799" y="471783"/>
          <a:ext cx="1936793" cy="19367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Adequacy:         </a:t>
          </a:r>
        </a:p>
        <a:p>
          <a:pPr marL="0" lvl="0" indent="0" algn="ctr" defTabSz="711200">
            <a:lnSpc>
              <a:spcPct val="90000"/>
            </a:lnSpc>
            <a:spcBef>
              <a:spcPct val="0"/>
            </a:spcBef>
            <a:spcAft>
              <a:spcPct val="35000"/>
            </a:spcAft>
            <a:buNone/>
          </a:pPr>
          <a:r>
            <a:rPr lang="en-GB" sz="1600" b="1" kern="1200" dirty="0"/>
            <a:t> </a:t>
          </a:r>
          <a:r>
            <a:rPr lang="en-GB" sz="1600" b="0" kern="1200" dirty="0"/>
            <a:t>I</a:t>
          </a:r>
          <a:r>
            <a:rPr lang="en-GB" sz="1600" kern="1200" dirty="0"/>
            <a:t>n terms of amount but also type of support</a:t>
          </a:r>
        </a:p>
        <a:p>
          <a:pPr marL="0" lvl="0" indent="0" algn="ctr" defTabSz="711200">
            <a:lnSpc>
              <a:spcPct val="90000"/>
            </a:lnSpc>
            <a:spcBef>
              <a:spcPct val="0"/>
            </a:spcBef>
            <a:spcAft>
              <a:spcPct val="35000"/>
            </a:spcAft>
            <a:buNone/>
          </a:pPr>
          <a:r>
            <a:rPr lang="en-GB" sz="1600" kern="1200" dirty="0"/>
            <a:t>‘Different family needs’</a:t>
          </a:r>
        </a:p>
        <a:p>
          <a:pPr marL="0" lvl="0" indent="0" algn="ctr" defTabSz="711200">
            <a:lnSpc>
              <a:spcPct val="90000"/>
            </a:lnSpc>
            <a:spcBef>
              <a:spcPct val="0"/>
            </a:spcBef>
            <a:spcAft>
              <a:spcPct val="35000"/>
            </a:spcAft>
            <a:buNone/>
          </a:pPr>
          <a:endParaRPr lang="en-GB" sz="1600" kern="1200" dirty="0"/>
        </a:p>
      </dsp:txBody>
      <dsp:txXfrm>
        <a:off x="5507345" y="566329"/>
        <a:ext cx="1747701" cy="1747701"/>
      </dsp:txXfrm>
    </dsp:sp>
    <dsp:sp modelId="{6DDF97EA-4FFA-47D3-9339-32932C1623B7}">
      <dsp:nvSpPr>
        <dsp:cNvPr id="0" name=""/>
        <dsp:cNvSpPr/>
      </dsp:nvSpPr>
      <dsp:spPr>
        <a:xfrm>
          <a:off x="3313560" y="2557561"/>
          <a:ext cx="1936793" cy="19367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Inclusion: </a:t>
          </a:r>
          <a:r>
            <a:rPr lang="en-GB" sz="1600" b="0" kern="1200" dirty="0"/>
            <a:t>R</a:t>
          </a:r>
          <a:r>
            <a:rPr lang="en-GB" sz="1600" kern="1200" dirty="0"/>
            <a:t>ecognition of additional needs and family diversity</a:t>
          </a:r>
        </a:p>
        <a:p>
          <a:pPr marL="0" lvl="0" indent="0" algn="ctr" defTabSz="711200">
            <a:lnSpc>
              <a:spcPct val="90000"/>
            </a:lnSpc>
            <a:spcBef>
              <a:spcPct val="0"/>
            </a:spcBef>
            <a:spcAft>
              <a:spcPct val="35000"/>
            </a:spcAft>
            <a:buNone/>
          </a:pPr>
          <a:r>
            <a:rPr lang="en-GB" sz="1600" kern="1200" dirty="0"/>
            <a:t>‘Beyond the average family’ </a:t>
          </a:r>
        </a:p>
      </dsp:txBody>
      <dsp:txXfrm>
        <a:off x="3408106" y="2652107"/>
        <a:ext cx="1747701" cy="1747701"/>
      </dsp:txXfrm>
    </dsp:sp>
    <dsp:sp modelId="{EE0CF409-3A3C-41B7-86BF-A98D430CE621}">
      <dsp:nvSpPr>
        <dsp:cNvPr id="0" name=""/>
        <dsp:cNvSpPr/>
      </dsp:nvSpPr>
      <dsp:spPr>
        <a:xfrm>
          <a:off x="5388822" y="2557561"/>
          <a:ext cx="1936793" cy="19367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Connecting the ‘joins’ of policy: </a:t>
          </a:r>
          <a:r>
            <a:rPr lang="en-GB" sz="1600" b="0" kern="1200" dirty="0"/>
            <a:t>Ensuring that policies targeting families are complementary</a:t>
          </a:r>
        </a:p>
        <a:p>
          <a:pPr marL="0" lvl="0" indent="0" algn="ctr" defTabSz="711200">
            <a:lnSpc>
              <a:spcPct val="90000"/>
            </a:lnSpc>
            <a:spcBef>
              <a:spcPct val="0"/>
            </a:spcBef>
            <a:spcAft>
              <a:spcPct val="35000"/>
            </a:spcAft>
            <a:buNone/>
          </a:pPr>
          <a:r>
            <a:rPr lang="en-GB" sz="1600" b="0" kern="1200" dirty="0"/>
            <a:t>‘Family transitions’</a:t>
          </a:r>
        </a:p>
      </dsp:txBody>
      <dsp:txXfrm>
        <a:off x="5483368" y="2652107"/>
        <a:ext cx="1747701" cy="174770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CBAEDE10-6A33-632B-03CA-F298BB29D8B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1546BCB0-5B5B-E648-E12D-9E255B4FAE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14A8E7-E88F-6445-9E3F-BEB957C59FFB}" type="datetimeFigureOut">
              <a:rPr lang="es-ES" smtClean="0"/>
              <a:t>26/06/2025</a:t>
            </a:fld>
            <a:endParaRPr lang="es-ES"/>
          </a:p>
        </p:txBody>
      </p:sp>
      <p:sp>
        <p:nvSpPr>
          <p:cNvPr id="4" name="Marcador de pie de página 3">
            <a:extLst>
              <a:ext uri="{FF2B5EF4-FFF2-40B4-BE49-F238E27FC236}">
                <a16:creationId xmlns:a16="http://schemas.microsoft.com/office/drawing/2014/main" id="{591A9CCF-8D82-8185-409E-8430216A38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14EDE7EC-ADA8-627F-6B13-B8B17556FB2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E9C75E6-D6D4-5A44-9E3E-C23FD1A95476}" type="slidenum">
              <a:rPr lang="es-ES" smtClean="0"/>
              <a:t>‹#›</a:t>
            </a:fld>
            <a:endParaRPr lang="es-ES"/>
          </a:p>
        </p:txBody>
      </p:sp>
    </p:spTree>
    <p:extLst>
      <p:ext uri="{BB962C8B-B14F-4D97-AF65-F5344CB8AC3E}">
        <p14:creationId xmlns:p14="http://schemas.microsoft.com/office/powerpoint/2010/main" val="4269364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96D6FD-5B8E-43C8-804A-45BDD562F1A6}" type="datetimeFigureOut">
              <a:rPr lang="en-GB" smtClean="0"/>
              <a:t>26/06/2025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6B6B4D-1C34-45CB-B688-ACDDD7EDFC47}" type="slidenum">
              <a:rPr lang="en-GB" smtClean="0"/>
              <a:t>‹#›</a:t>
            </a:fld>
            <a:endParaRPr lang="en-GB"/>
          </a:p>
        </p:txBody>
      </p:sp>
    </p:spTree>
    <p:extLst>
      <p:ext uri="{BB962C8B-B14F-4D97-AF65-F5344CB8AC3E}">
        <p14:creationId xmlns:p14="http://schemas.microsoft.com/office/powerpoint/2010/main" val="918863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426B6B4D-1C34-45CB-B688-ACDDD7EDFC47}" type="slidenum">
              <a:rPr lang="en-GB" smtClean="0"/>
              <a:t>1</a:t>
            </a:fld>
            <a:endParaRPr lang="en-GB"/>
          </a:p>
        </p:txBody>
      </p:sp>
    </p:spTree>
    <p:extLst>
      <p:ext uri="{BB962C8B-B14F-4D97-AF65-F5344CB8AC3E}">
        <p14:creationId xmlns:p14="http://schemas.microsoft.com/office/powerpoint/2010/main" val="2962922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Three  key priorities in organising and setting it up </a:t>
            </a:r>
          </a:p>
          <a:p>
            <a:r>
              <a:rPr lang="en-GB" dirty="0"/>
              <a:t>By newness we mean especially its application to social factor and social settings. It is a concept that has a strong origins in physics and engineering as well as psychology </a:t>
            </a:r>
          </a:p>
          <a:p>
            <a:r>
              <a:rPr lang="en-GB" dirty="0"/>
              <a:t>care for children and </a:t>
            </a:r>
            <a:r>
              <a:rPr lang="en-GB" dirty="0" err="1"/>
              <a:t>adulst</a:t>
            </a:r>
            <a:endParaRPr lang="en-GB" dirty="0"/>
          </a:p>
          <a:p>
            <a:r>
              <a:rPr lang="en-GB" dirty="0"/>
              <a:t>Access to resources </a:t>
            </a:r>
          </a:p>
          <a:p>
            <a:r>
              <a:rPr lang="en-GB" dirty="0"/>
              <a:t>Resource autonomy </a:t>
            </a:r>
          </a:p>
          <a:p>
            <a:r>
              <a:rPr lang="en-GB" dirty="0"/>
              <a:t>Material deprivation </a:t>
            </a:r>
          </a:p>
        </p:txBody>
      </p:sp>
      <p:sp>
        <p:nvSpPr>
          <p:cNvPr id="4" name="Slide Number Placeholder 3"/>
          <p:cNvSpPr>
            <a:spLocks noGrp="1"/>
          </p:cNvSpPr>
          <p:nvPr>
            <p:ph type="sldNum" sz="quarter" idx="5"/>
          </p:nvPr>
        </p:nvSpPr>
        <p:spPr/>
        <p:txBody>
          <a:bodyPr/>
          <a:lstStyle/>
          <a:p>
            <a:fld id="{426B6B4D-1C34-45CB-B688-ACDDD7EDFC47}" type="slidenum">
              <a:rPr lang="en-GB" smtClean="0"/>
              <a:t>9</a:t>
            </a:fld>
            <a:endParaRPr lang="en-GB"/>
          </a:p>
        </p:txBody>
      </p:sp>
    </p:spTree>
    <p:extLst>
      <p:ext uri="{BB962C8B-B14F-4D97-AF65-F5344CB8AC3E}">
        <p14:creationId xmlns:p14="http://schemas.microsoft.com/office/powerpoint/2010/main" val="3997686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C2BC7-F0EA-23CB-CBAC-6AD46B4AA0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5128D5-8180-4BEF-CE97-EA4D8F977E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24C973-E8FC-76B5-1E7B-D6FE8BD9E3C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Consisting of two panels of experts (which met separately) – family experts and policy experts - the lab was designed to be both a provider or initiator of proposals as well as a locus of discussion and feedback. National remit + cross-national. When it came to policy proposals the families panel considered a set of proposals on policies in the six countries while the policy panel considered proposals for EU level action. The feedback has been incorporated into this report. It met 4 times – a vital part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Mention the importance of NGOs, a shadow welfare state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In order to ground the proposals and be as realistic as possible we ran simulations – using </a:t>
            </a:r>
            <a:r>
              <a:rPr lang="en-GB" sz="1800" kern="100" dirty="0" err="1">
                <a:effectLst/>
                <a:latin typeface="Times New Roman" panose="02020603050405020304" pitchFamily="18" charset="0"/>
                <a:ea typeface="Calibri" panose="020F0502020204030204" pitchFamily="34" charset="0"/>
                <a:cs typeface="Times New Roman" panose="02020603050405020304" pitchFamily="18" charset="0"/>
              </a:rPr>
              <a:t>Euromod</a:t>
            </a: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 which is a tool that allows you to simulate changes (in certain benefits) on the basis of a set of model families. And then a third part of the lab aim was to design survey modules around the topics of family life and family resilience – in particular care and paid 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dirty="0"/>
              <a:t> </a:t>
            </a:r>
          </a:p>
        </p:txBody>
      </p:sp>
      <p:sp>
        <p:nvSpPr>
          <p:cNvPr id="4" name="Slide Number Placeholder 3">
            <a:extLst>
              <a:ext uri="{FF2B5EF4-FFF2-40B4-BE49-F238E27FC236}">
                <a16:creationId xmlns:a16="http://schemas.microsoft.com/office/drawing/2014/main" id="{EAC78008-0CF2-F1F9-37D6-7AC2D5C19539}"/>
              </a:ext>
            </a:extLst>
          </p:cNvPr>
          <p:cNvSpPr>
            <a:spLocks noGrp="1"/>
          </p:cNvSpPr>
          <p:nvPr>
            <p:ph type="sldNum" sz="quarter" idx="5"/>
          </p:nvPr>
        </p:nvSpPr>
        <p:spPr/>
        <p:txBody>
          <a:bodyPr/>
          <a:lstStyle/>
          <a:p>
            <a:fld id="{426B6B4D-1C34-45CB-B688-ACDDD7EDFC47}" type="slidenum">
              <a:rPr lang="en-GB" smtClean="0"/>
              <a:t>10</a:t>
            </a:fld>
            <a:endParaRPr lang="en-GB"/>
          </a:p>
        </p:txBody>
      </p:sp>
    </p:spTree>
    <p:extLst>
      <p:ext uri="{BB962C8B-B14F-4D97-AF65-F5344CB8AC3E}">
        <p14:creationId xmlns:p14="http://schemas.microsoft.com/office/powerpoint/2010/main" val="2240266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Throughout the challenge of defining resilience. Many people fixate on resilience as an outcome – well-being, stability etc. But we suggest that resilience is best thought of a configuration –</a:t>
            </a:r>
          </a:p>
          <a:p>
            <a:r>
              <a:rPr lang="en-GB" dirty="0"/>
              <a:t>The core idea in resilience is that something happens, (large or small and not necessarily a one off event – poverty is a risk for example), resources are required to deal with it and a reaction or behaviour ensues – as represented in the diagram  a set of relationships between risks, resources and reactions and what you want is a virtuous cycle between these three</a:t>
            </a:r>
          </a:p>
          <a:p>
            <a:r>
              <a:rPr lang="en-GB" dirty="0"/>
              <a:t>We apply this in a family context </a:t>
            </a:r>
          </a:p>
        </p:txBody>
      </p:sp>
      <p:sp>
        <p:nvSpPr>
          <p:cNvPr id="4" name="Slide Number Placeholder 3"/>
          <p:cNvSpPr>
            <a:spLocks noGrp="1"/>
          </p:cNvSpPr>
          <p:nvPr>
            <p:ph type="sldNum" sz="quarter" idx="5"/>
          </p:nvPr>
        </p:nvSpPr>
        <p:spPr/>
        <p:txBody>
          <a:bodyPr/>
          <a:lstStyle/>
          <a:p>
            <a:fld id="{426B6B4D-1C34-45CB-B688-ACDDD7EDFC47}" type="slidenum">
              <a:rPr lang="en-GB" smtClean="0"/>
              <a:t>11</a:t>
            </a:fld>
            <a:endParaRPr lang="en-GB"/>
          </a:p>
        </p:txBody>
      </p:sp>
    </p:spTree>
    <p:extLst>
      <p:ext uri="{BB962C8B-B14F-4D97-AF65-F5344CB8AC3E}">
        <p14:creationId xmlns:p14="http://schemas.microsoft.com/office/powerpoint/2010/main" val="616742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Given that this is a config the provision needs to do all three </a:t>
            </a:r>
          </a:p>
          <a:p>
            <a:r>
              <a:rPr lang="en-GB" sz="1800" dirty="0">
                <a:effectLst/>
                <a:latin typeface="Times New Roman" panose="02020603050405020304" pitchFamily="18" charset="0"/>
                <a:ea typeface="Calibri" panose="020F0502020204030204" pitchFamily="34" charset="0"/>
              </a:rPr>
              <a:t>The risk is focused not just on preparedness but also on prevention and is the most ambitious ‘ask’ from resilience thinking  - requiring of policy not just that it responds to threats to resilience but that it anticipates them and manages the anticipation, re resources needed it will come out again that </a:t>
            </a:r>
          </a:p>
          <a:p>
            <a:r>
              <a:rPr lang="en-GB" sz="1800" dirty="0">
                <a:effectLst/>
                <a:latin typeface="Times New Roman" panose="02020603050405020304" pitchFamily="18" charset="0"/>
              </a:rPr>
              <a:t>Sufficient resources probably speaks for itself but in a family context support matters greatly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Calibri" panose="020F0502020204030204" pitchFamily="34" charset="0"/>
                <a:ea typeface="Calibri" panose="020F0502020204030204" pitchFamily="34" charset="0"/>
                <a:cs typeface="Calibri" panose="020F0502020204030204" pitchFamily="34" charset="0"/>
              </a:rPr>
              <a:t>A broad range of resources necessary; it follows therefore that resources have to be conceived of as broader than psychological and emotional resources. In effect, people and families need both material and immaterial resources. Services very important from a resource perspective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Times New Roman" panose="02020603050405020304" pitchFamily="18" charset="0"/>
              </a:rPr>
              <a:t>  </a:t>
            </a:r>
          </a:p>
          <a:p>
            <a:r>
              <a:rPr lang="en-GB" sz="1800" dirty="0">
                <a:effectLst/>
                <a:latin typeface="Times New Roman" panose="02020603050405020304" pitchFamily="18" charset="0"/>
              </a:rPr>
              <a:t>Choice and leeway of agency are essential because if not people will be faced with negative </a:t>
            </a:r>
            <a:r>
              <a:rPr lang="en-GB" sz="1800" dirty="0" err="1">
                <a:effectLst/>
                <a:latin typeface="Times New Roman" panose="02020603050405020304" pitchFamily="18" charset="0"/>
              </a:rPr>
              <a:t>tradeoffs</a:t>
            </a:r>
            <a:r>
              <a:rPr lang="en-GB" sz="1800" dirty="0">
                <a:effectLst/>
                <a:latin typeface="Times New Roman" panose="02020603050405020304" pitchFamily="18" charset="0"/>
              </a:rPr>
              <a:t>, which have major consequences. We already have recognised this in policy anyway with concepts like WLB   </a:t>
            </a:r>
            <a:endParaRPr lang="en-GB" dirty="0"/>
          </a:p>
        </p:txBody>
      </p:sp>
      <p:sp>
        <p:nvSpPr>
          <p:cNvPr id="4" name="Slide Number Placeholder 3"/>
          <p:cNvSpPr>
            <a:spLocks noGrp="1"/>
          </p:cNvSpPr>
          <p:nvPr>
            <p:ph type="sldNum" sz="quarter" idx="5"/>
          </p:nvPr>
        </p:nvSpPr>
        <p:spPr/>
        <p:txBody>
          <a:bodyPr/>
          <a:lstStyle/>
          <a:p>
            <a:fld id="{426B6B4D-1C34-45CB-B688-ACDDD7EDFC47}" type="slidenum">
              <a:rPr lang="en-GB" smtClean="0"/>
              <a:t>12</a:t>
            </a:fld>
            <a:endParaRPr lang="en-GB"/>
          </a:p>
        </p:txBody>
      </p:sp>
    </p:spTree>
    <p:extLst>
      <p:ext uri="{BB962C8B-B14F-4D97-AF65-F5344CB8AC3E}">
        <p14:creationId xmlns:p14="http://schemas.microsoft.com/office/powerpoint/2010/main" val="3338879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families need – think universally of families </a:t>
            </a:r>
          </a:p>
          <a:p>
            <a:r>
              <a:rPr lang="en-GB" dirty="0"/>
              <a:t>Average family = varies but</a:t>
            </a:r>
          </a:p>
        </p:txBody>
      </p:sp>
      <p:sp>
        <p:nvSpPr>
          <p:cNvPr id="4" name="Slide Number Placeholder 3"/>
          <p:cNvSpPr>
            <a:spLocks noGrp="1"/>
          </p:cNvSpPr>
          <p:nvPr>
            <p:ph type="sldNum" sz="quarter" idx="5"/>
          </p:nvPr>
        </p:nvSpPr>
        <p:spPr/>
        <p:txBody>
          <a:bodyPr/>
          <a:lstStyle/>
          <a:p>
            <a:fld id="{426B6B4D-1C34-45CB-B688-ACDDD7EDFC47}" type="slidenum">
              <a:rPr lang="en-GB" smtClean="0"/>
              <a:t>13</a:t>
            </a:fld>
            <a:endParaRPr lang="en-GB"/>
          </a:p>
        </p:txBody>
      </p:sp>
    </p:spTree>
    <p:extLst>
      <p:ext uri="{BB962C8B-B14F-4D97-AF65-F5344CB8AC3E}">
        <p14:creationId xmlns:p14="http://schemas.microsoft.com/office/powerpoint/2010/main" val="2319625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Problem 1 – failure to take full account of the cost of childrearing </a:t>
            </a:r>
          </a:p>
        </p:txBody>
      </p:sp>
      <p:sp>
        <p:nvSpPr>
          <p:cNvPr id="4" name="Slide Number Placeholder 3"/>
          <p:cNvSpPr>
            <a:spLocks noGrp="1"/>
          </p:cNvSpPr>
          <p:nvPr>
            <p:ph type="sldNum" sz="quarter" idx="5"/>
          </p:nvPr>
        </p:nvSpPr>
        <p:spPr/>
        <p:txBody>
          <a:bodyPr/>
          <a:lstStyle/>
          <a:p>
            <a:fld id="{426B6B4D-1C34-45CB-B688-ACDDD7EDFC47}" type="slidenum">
              <a:rPr lang="en-GB" smtClean="0"/>
              <a:t>14</a:t>
            </a:fld>
            <a:endParaRPr lang="en-GB"/>
          </a:p>
        </p:txBody>
      </p:sp>
    </p:spTree>
    <p:extLst>
      <p:ext uri="{BB962C8B-B14F-4D97-AF65-F5344CB8AC3E}">
        <p14:creationId xmlns:p14="http://schemas.microsoft.com/office/powerpoint/2010/main" val="4189853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 1… one of the amazing things about families and family policies is its diversity and variation. Even within our research project 6 countries we find very different approaches to family – add in the other 22 member states and you get an idea of how many different worlds there are so there is therefore huge learning potential in </a:t>
            </a:r>
          </a:p>
          <a:p>
            <a:r>
              <a:rPr lang="en-GB" dirty="0"/>
              <a:t>Re 2 as Elizabeth says without funding there is no policy – particularly in the notion  of family hubs</a:t>
            </a:r>
          </a:p>
        </p:txBody>
      </p:sp>
      <p:sp>
        <p:nvSpPr>
          <p:cNvPr id="4" name="Slide Number Placeholder 3"/>
          <p:cNvSpPr>
            <a:spLocks noGrp="1"/>
          </p:cNvSpPr>
          <p:nvPr>
            <p:ph type="sldNum" sz="quarter" idx="5"/>
          </p:nvPr>
        </p:nvSpPr>
        <p:spPr/>
        <p:txBody>
          <a:bodyPr/>
          <a:lstStyle/>
          <a:p>
            <a:fld id="{426B6B4D-1C34-45CB-B688-ACDDD7EDFC47}" type="slidenum">
              <a:rPr lang="en-GB" smtClean="0"/>
              <a:t>15</a:t>
            </a:fld>
            <a:endParaRPr lang="en-GB"/>
          </a:p>
        </p:txBody>
      </p:sp>
    </p:spTree>
    <p:extLst>
      <p:ext uri="{BB962C8B-B14F-4D97-AF65-F5344CB8AC3E}">
        <p14:creationId xmlns:p14="http://schemas.microsoft.com/office/powerpoint/2010/main" val="544933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6B6B4D-1C34-45CB-B688-ACDDD7EDFC47}" type="slidenum">
              <a:rPr lang="en-GB" smtClean="0"/>
              <a:t>16</a:t>
            </a:fld>
            <a:endParaRPr lang="en-GB"/>
          </a:p>
        </p:txBody>
      </p:sp>
    </p:spTree>
    <p:extLst>
      <p:ext uri="{BB962C8B-B14F-4D97-AF65-F5344CB8AC3E}">
        <p14:creationId xmlns:p14="http://schemas.microsoft.com/office/powerpoint/2010/main" val="33816522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emf"/><Relationship Id="rId7" Type="http://schemas.openxmlformats.org/officeDocument/2006/relationships/image" Target="../media/image8.jpeg"/><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7.jpeg"/><Relationship Id="rId11" Type="http://schemas.openxmlformats.org/officeDocument/2006/relationships/image" Target="../media/image2.pn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2BE0763C-29E4-5C80-1D80-2E7A5BCE00E5}"/>
              </a:ext>
            </a:extLst>
          </p:cNvPr>
          <p:cNvSpPr/>
          <p:nvPr userDrawn="1"/>
        </p:nvSpPr>
        <p:spPr>
          <a:xfrm>
            <a:off x="0" y="1391920"/>
            <a:ext cx="12192000" cy="2966720"/>
          </a:xfrm>
          <a:prstGeom prst="rect">
            <a:avLst/>
          </a:prstGeom>
          <a:solidFill>
            <a:srgbClr val="0655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Título 1">
            <a:extLst>
              <a:ext uri="{FF2B5EF4-FFF2-40B4-BE49-F238E27FC236}">
                <a16:creationId xmlns:a16="http://schemas.microsoft.com/office/drawing/2014/main" id="{4E1814D7-89F7-B416-4492-1CDEC44BF45E}"/>
              </a:ext>
            </a:extLst>
          </p:cNvPr>
          <p:cNvSpPr>
            <a:spLocks noGrp="1"/>
          </p:cNvSpPr>
          <p:nvPr>
            <p:ph type="ctrTitle"/>
          </p:nvPr>
        </p:nvSpPr>
        <p:spPr>
          <a:xfrm>
            <a:off x="2235200" y="2168810"/>
            <a:ext cx="6786880" cy="1193800"/>
          </a:xfrm>
        </p:spPr>
        <p:txBody>
          <a:bodyPr anchor="b">
            <a:normAutofit/>
          </a:bodyPr>
          <a:lstStyle>
            <a:lvl1pPr algn="l">
              <a:defRPr sz="4000">
                <a:solidFill>
                  <a:schemeClr val="bg1"/>
                </a:solidFill>
              </a:defRPr>
            </a:lvl1pPr>
          </a:lstStyle>
          <a:p>
            <a:r>
              <a:rPr lang="en-US"/>
              <a:t>Click to edit Master title style</a:t>
            </a:r>
            <a:endParaRPr lang="es-ES" dirty="0"/>
          </a:p>
        </p:txBody>
      </p:sp>
      <p:pic>
        <p:nvPicPr>
          <p:cNvPr id="9" name="Imagen 8" descr="Patrón de fondo&#10;&#10;Descripción generada automáticamente con confianza media">
            <a:extLst>
              <a:ext uri="{FF2B5EF4-FFF2-40B4-BE49-F238E27FC236}">
                <a16:creationId xmlns:a16="http://schemas.microsoft.com/office/drawing/2014/main" id="{1A21BB8C-9BC9-2F6D-2203-DB9B09ECF353}"/>
              </a:ext>
            </a:extLst>
          </p:cNvPr>
          <p:cNvPicPr>
            <a:picLocks noChangeAspect="1"/>
          </p:cNvPicPr>
          <p:nvPr userDrawn="1"/>
        </p:nvPicPr>
        <p:blipFill rotWithShape="1">
          <a:blip r:embed="rId2"/>
          <a:srcRect r="79885" b="49859"/>
          <a:stretch/>
        </p:blipFill>
        <p:spPr>
          <a:xfrm rot="5400000">
            <a:off x="-95564" y="2006926"/>
            <a:ext cx="1856472" cy="1665344"/>
          </a:xfrm>
          <a:prstGeom prst="rect">
            <a:avLst/>
          </a:prstGeom>
        </p:spPr>
      </p:pic>
    </p:spTree>
    <p:extLst>
      <p:ext uri="{BB962C8B-B14F-4D97-AF65-F5344CB8AC3E}">
        <p14:creationId xmlns:p14="http://schemas.microsoft.com/office/powerpoint/2010/main" val="2489679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BBD2D9-0668-E48B-AB88-B2B4C913D8AD}"/>
              </a:ext>
            </a:extLst>
          </p:cNvPr>
          <p:cNvSpPr>
            <a:spLocks noGrp="1"/>
          </p:cNvSpPr>
          <p:nvPr>
            <p:ph type="title"/>
          </p:nvPr>
        </p:nvSpPr>
        <p:spPr/>
        <p:txBody>
          <a:bodyPr/>
          <a:lstStyle/>
          <a:p>
            <a:r>
              <a:rPr lang="en-US"/>
              <a:t>Click to edit Master title style</a:t>
            </a:r>
            <a:endParaRPr lang="es-ES"/>
          </a:p>
        </p:txBody>
      </p:sp>
      <p:sp>
        <p:nvSpPr>
          <p:cNvPr id="3" name="Marcador de contenido 2">
            <a:extLst>
              <a:ext uri="{FF2B5EF4-FFF2-40B4-BE49-F238E27FC236}">
                <a16:creationId xmlns:a16="http://schemas.microsoft.com/office/drawing/2014/main" id="{B999E67A-DE95-5F7A-AB9D-939262B909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pic>
        <p:nvPicPr>
          <p:cNvPr id="8" name="Imagen 7" descr="Patrón de fondo&#10;&#10;Descripción generada automáticamente con confianza media">
            <a:extLst>
              <a:ext uri="{FF2B5EF4-FFF2-40B4-BE49-F238E27FC236}">
                <a16:creationId xmlns:a16="http://schemas.microsoft.com/office/drawing/2014/main" id="{78AF8F7C-5E9F-1D79-F5E3-F3FE2E0FFC9B}"/>
              </a:ext>
            </a:extLst>
          </p:cNvPr>
          <p:cNvPicPr>
            <a:picLocks noChangeAspect="1"/>
          </p:cNvPicPr>
          <p:nvPr userDrawn="1"/>
        </p:nvPicPr>
        <p:blipFill rotWithShape="1">
          <a:blip r:embed="rId2"/>
          <a:srcRect b="73602"/>
          <a:stretch/>
        </p:blipFill>
        <p:spPr>
          <a:xfrm rot="5400000">
            <a:off x="-2329571" y="2413827"/>
            <a:ext cx="5148197" cy="489054"/>
          </a:xfrm>
          <a:prstGeom prst="rect">
            <a:avLst/>
          </a:prstGeom>
        </p:spPr>
      </p:pic>
      <p:pic>
        <p:nvPicPr>
          <p:cNvPr id="10" name="Imagen 9" descr="Patrón de fondo&#10;&#10;Descripción generada automáticamente con confianza media">
            <a:extLst>
              <a:ext uri="{FF2B5EF4-FFF2-40B4-BE49-F238E27FC236}">
                <a16:creationId xmlns:a16="http://schemas.microsoft.com/office/drawing/2014/main" id="{CE633988-50E5-A052-77C0-9F2F7817D2E0}"/>
              </a:ext>
            </a:extLst>
          </p:cNvPr>
          <p:cNvPicPr>
            <a:picLocks noChangeAspect="1"/>
          </p:cNvPicPr>
          <p:nvPr userDrawn="1"/>
        </p:nvPicPr>
        <p:blipFill rotWithShape="1">
          <a:blip r:embed="rId2"/>
          <a:srcRect l="-897" r="69321" b="77378"/>
          <a:stretch/>
        </p:blipFill>
        <p:spPr>
          <a:xfrm rot="5400000">
            <a:off x="-603224" y="5835676"/>
            <a:ext cx="1625547" cy="419100"/>
          </a:xfrm>
          <a:prstGeom prst="rect">
            <a:avLst/>
          </a:prstGeom>
        </p:spPr>
      </p:pic>
    </p:spTree>
    <p:extLst>
      <p:ext uri="{BB962C8B-B14F-4D97-AF65-F5344CB8AC3E}">
        <p14:creationId xmlns:p14="http://schemas.microsoft.com/office/powerpoint/2010/main" val="2232342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ntent 2 column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9A8AA3-C44B-441C-D423-0BF0D83748C3}"/>
              </a:ext>
            </a:extLst>
          </p:cNvPr>
          <p:cNvSpPr>
            <a:spLocks noGrp="1"/>
          </p:cNvSpPr>
          <p:nvPr>
            <p:ph type="title"/>
          </p:nvPr>
        </p:nvSpPr>
        <p:spPr>
          <a:xfrm>
            <a:off x="839788" y="365125"/>
            <a:ext cx="10515600" cy="1325563"/>
          </a:xfrm>
        </p:spPr>
        <p:txBody>
          <a:bodyPr/>
          <a:lstStyle/>
          <a:p>
            <a:r>
              <a:rPr lang="en-US"/>
              <a:t>Click to edit Master title style</a:t>
            </a:r>
            <a:endParaRPr lang="es-ES"/>
          </a:p>
        </p:txBody>
      </p:sp>
      <p:sp>
        <p:nvSpPr>
          <p:cNvPr id="3" name="Marcador de texto 2">
            <a:extLst>
              <a:ext uri="{FF2B5EF4-FFF2-40B4-BE49-F238E27FC236}">
                <a16:creationId xmlns:a16="http://schemas.microsoft.com/office/drawing/2014/main" id="{8EF3DC15-4E32-D3F2-1EAF-1F4D84B74A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Marcador de contenido 3">
            <a:extLst>
              <a:ext uri="{FF2B5EF4-FFF2-40B4-BE49-F238E27FC236}">
                <a16:creationId xmlns:a16="http://schemas.microsoft.com/office/drawing/2014/main" id="{84FC36CE-6216-0923-7BBF-847F194A2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Marcador de texto 4">
            <a:extLst>
              <a:ext uri="{FF2B5EF4-FFF2-40B4-BE49-F238E27FC236}">
                <a16:creationId xmlns:a16="http://schemas.microsoft.com/office/drawing/2014/main" id="{C1DD0D00-D251-A944-52CC-2B93DDCD92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Marcador de contenido 5">
            <a:extLst>
              <a:ext uri="{FF2B5EF4-FFF2-40B4-BE49-F238E27FC236}">
                <a16:creationId xmlns:a16="http://schemas.microsoft.com/office/drawing/2014/main" id="{00A6506A-FCAF-19DF-8747-6CF3BB818F1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pic>
        <p:nvPicPr>
          <p:cNvPr id="10" name="Imagen 9" descr="Patrón de fondo&#10;&#10;Descripción generada automáticamente con confianza media">
            <a:extLst>
              <a:ext uri="{FF2B5EF4-FFF2-40B4-BE49-F238E27FC236}">
                <a16:creationId xmlns:a16="http://schemas.microsoft.com/office/drawing/2014/main" id="{FF8FD20D-FE52-E925-7BBA-0807E6FEA30A}"/>
              </a:ext>
            </a:extLst>
          </p:cNvPr>
          <p:cNvPicPr>
            <a:picLocks noChangeAspect="1"/>
          </p:cNvPicPr>
          <p:nvPr userDrawn="1"/>
        </p:nvPicPr>
        <p:blipFill rotWithShape="1">
          <a:blip r:embed="rId2"/>
          <a:srcRect b="73602"/>
          <a:stretch/>
        </p:blipFill>
        <p:spPr>
          <a:xfrm rot="5400000">
            <a:off x="-2329571" y="2413827"/>
            <a:ext cx="5148197" cy="489054"/>
          </a:xfrm>
          <a:prstGeom prst="rect">
            <a:avLst/>
          </a:prstGeom>
        </p:spPr>
      </p:pic>
      <p:pic>
        <p:nvPicPr>
          <p:cNvPr id="11" name="Imagen 10" descr="Patrón de fondo&#10;&#10;Descripción generada automáticamente con confianza media">
            <a:extLst>
              <a:ext uri="{FF2B5EF4-FFF2-40B4-BE49-F238E27FC236}">
                <a16:creationId xmlns:a16="http://schemas.microsoft.com/office/drawing/2014/main" id="{101FE2E7-7E75-F6AF-8259-DEB14AB0AE64}"/>
              </a:ext>
            </a:extLst>
          </p:cNvPr>
          <p:cNvPicPr>
            <a:picLocks noChangeAspect="1"/>
          </p:cNvPicPr>
          <p:nvPr userDrawn="1"/>
        </p:nvPicPr>
        <p:blipFill rotWithShape="1">
          <a:blip r:embed="rId2"/>
          <a:srcRect l="-897" r="69321" b="77378"/>
          <a:stretch/>
        </p:blipFill>
        <p:spPr>
          <a:xfrm rot="5400000">
            <a:off x="-603224" y="5835676"/>
            <a:ext cx="1625547" cy="419100"/>
          </a:xfrm>
          <a:prstGeom prst="rect">
            <a:avLst/>
          </a:prstGeom>
        </p:spPr>
      </p:pic>
    </p:spTree>
    <p:extLst>
      <p:ext uri="{BB962C8B-B14F-4D97-AF65-F5344CB8AC3E}">
        <p14:creationId xmlns:p14="http://schemas.microsoft.com/office/powerpoint/2010/main" val="1114746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A1850893-A05A-C53E-1F5E-8DA1150E5A80}"/>
              </a:ext>
            </a:extLst>
          </p:cNvPr>
          <p:cNvSpPr/>
          <p:nvPr userDrawn="1"/>
        </p:nvSpPr>
        <p:spPr>
          <a:xfrm>
            <a:off x="5511037" y="5545379"/>
            <a:ext cx="6680963" cy="8942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 name="Rectángulo 6">
            <a:extLst>
              <a:ext uri="{FF2B5EF4-FFF2-40B4-BE49-F238E27FC236}">
                <a16:creationId xmlns:a16="http://schemas.microsoft.com/office/drawing/2014/main" id="{C33BE96B-C794-1B16-4928-DF7424FB62CA}"/>
              </a:ext>
            </a:extLst>
          </p:cNvPr>
          <p:cNvSpPr/>
          <p:nvPr userDrawn="1"/>
        </p:nvSpPr>
        <p:spPr>
          <a:xfrm>
            <a:off x="0" y="1"/>
            <a:ext cx="6262620" cy="5622079"/>
          </a:xfrm>
          <a:prstGeom prst="rect">
            <a:avLst/>
          </a:prstGeom>
          <a:solidFill>
            <a:srgbClr val="0655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Título 1">
            <a:extLst>
              <a:ext uri="{FF2B5EF4-FFF2-40B4-BE49-F238E27FC236}">
                <a16:creationId xmlns:a16="http://schemas.microsoft.com/office/drawing/2014/main" id="{A15795D6-A9ED-D609-6A0A-C2B73878BF6E}"/>
              </a:ext>
            </a:extLst>
          </p:cNvPr>
          <p:cNvSpPr>
            <a:spLocks noGrp="1"/>
          </p:cNvSpPr>
          <p:nvPr>
            <p:ph type="title"/>
          </p:nvPr>
        </p:nvSpPr>
        <p:spPr>
          <a:xfrm>
            <a:off x="753170" y="1357955"/>
            <a:ext cx="4505587" cy="2356471"/>
          </a:xfrm>
        </p:spPr>
        <p:txBody>
          <a:bodyPr/>
          <a:lstStyle>
            <a:lvl1pPr algn="l">
              <a:defRPr>
                <a:solidFill>
                  <a:schemeClr val="bg1"/>
                </a:solidFill>
              </a:defRPr>
            </a:lvl1pPr>
          </a:lstStyle>
          <a:p>
            <a:r>
              <a:rPr lang="en-US"/>
              <a:t>Click to edit Master title style</a:t>
            </a:r>
            <a:endParaRPr lang="es-ES" dirty="0"/>
          </a:p>
        </p:txBody>
      </p:sp>
      <p:sp>
        <p:nvSpPr>
          <p:cNvPr id="12" name="CuadroTexto 11">
            <a:extLst>
              <a:ext uri="{FF2B5EF4-FFF2-40B4-BE49-F238E27FC236}">
                <a16:creationId xmlns:a16="http://schemas.microsoft.com/office/drawing/2014/main" id="{CBB8771F-1E81-BD0E-D628-23CFDCDD190D}"/>
              </a:ext>
            </a:extLst>
          </p:cNvPr>
          <p:cNvSpPr txBox="1"/>
          <p:nvPr userDrawn="1"/>
        </p:nvSpPr>
        <p:spPr>
          <a:xfrm>
            <a:off x="6553834" y="5846734"/>
            <a:ext cx="3531907" cy="590931"/>
          </a:xfrm>
          <a:prstGeom prst="rect">
            <a:avLst/>
          </a:prstGeom>
          <a:noFill/>
        </p:spPr>
        <p:txBody>
          <a:bodyPr wrap="square" rtlCol="0">
            <a:spAutoFit/>
          </a:bodyPr>
          <a:lstStyle/>
          <a:p>
            <a:pPr algn="just" fontAlgn="ctr">
              <a:lnSpc>
                <a:spcPct val="120000"/>
              </a:lnSpc>
              <a:spcAft>
                <a:spcPts val="1000"/>
              </a:spcAft>
            </a:pPr>
            <a:r>
              <a:rPr lang="en-GB" sz="900" dirty="0">
                <a:solidFill>
                  <a:srgbClr val="055576"/>
                </a:solidFill>
                <a:effectLst/>
                <a:latin typeface="Calibri" panose="020F0502020204030204" pitchFamily="34" charset="0"/>
                <a:ea typeface="Arial" panose="020B0604020202020204" pitchFamily="34" charset="0"/>
              </a:rPr>
              <a:t>This project has received funding from the European Union’s Horizon Europe research and innovation programme under Grant Agreement No Project 101060410 and Innovate UK, the UK’s Innovation Agency.</a:t>
            </a:r>
            <a:endParaRPr lang="es-ES" sz="900" dirty="0">
              <a:solidFill>
                <a:srgbClr val="5A5A5A"/>
              </a:solidFill>
              <a:effectLst/>
              <a:latin typeface="Arial" panose="020B0604020202020204" pitchFamily="34" charset="0"/>
              <a:ea typeface="Arial" panose="020B0604020202020204" pitchFamily="34" charset="0"/>
            </a:endParaRPr>
          </a:p>
        </p:txBody>
      </p:sp>
      <p:pic>
        <p:nvPicPr>
          <p:cNvPr id="13" name="Imagen 12">
            <a:extLst>
              <a:ext uri="{FF2B5EF4-FFF2-40B4-BE49-F238E27FC236}">
                <a16:creationId xmlns:a16="http://schemas.microsoft.com/office/drawing/2014/main" id="{A854A109-6275-DC5B-3A1F-8CF62736FD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42351" y="6035629"/>
            <a:ext cx="1096449" cy="369184"/>
          </a:xfrm>
          <a:prstGeom prst="rect">
            <a:avLst/>
          </a:prstGeom>
        </p:spPr>
      </p:pic>
      <p:pic>
        <p:nvPicPr>
          <p:cNvPr id="14" name="Imagen 13">
            <a:extLst>
              <a:ext uri="{FF2B5EF4-FFF2-40B4-BE49-F238E27FC236}">
                <a16:creationId xmlns:a16="http://schemas.microsoft.com/office/drawing/2014/main" id="{3A3ABDFC-9D06-7194-64FC-851AEC11979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36470" y="6054575"/>
            <a:ext cx="567508" cy="383090"/>
          </a:xfrm>
          <a:prstGeom prst="rect">
            <a:avLst/>
          </a:prstGeom>
        </p:spPr>
      </p:pic>
      <p:grpSp>
        <p:nvGrpSpPr>
          <p:cNvPr id="2" name="Grupo 1">
            <a:extLst>
              <a:ext uri="{FF2B5EF4-FFF2-40B4-BE49-F238E27FC236}">
                <a16:creationId xmlns:a16="http://schemas.microsoft.com/office/drawing/2014/main" id="{D3C1913B-9EF8-47CD-DA3E-92308FF53DB8}"/>
              </a:ext>
            </a:extLst>
          </p:cNvPr>
          <p:cNvGrpSpPr/>
          <p:nvPr userDrawn="1"/>
        </p:nvGrpSpPr>
        <p:grpSpPr>
          <a:xfrm>
            <a:off x="6738163" y="1144246"/>
            <a:ext cx="4923493" cy="3598271"/>
            <a:chOff x="0" y="0"/>
            <a:chExt cx="3255645" cy="2379403"/>
          </a:xfrm>
        </p:grpSpPr>
        <p:pic>
          <p:nvPicPr>
            <p:cNvPr id="3" name="Imagen 2" descr="Logotipo, nombre de la empresa&#10;&#10;Descripción generada automáticamente">
              <a:extLst>
                <a:ext uri="{FF2B5EF4-FFF2-40B4-BE49-F238E27FC236}">
                  <a16:creationId xmlns:a16="http://schemas.microsoft.com/office/drawing/2014/main" id="{7187FB75-AEDD-448B-6A83-58C4B01A747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2509" y="0"/>
              <a:ext cx="1202690" cy="628650"/>
            </a:xfrm>
            <a:prstGeom prst="rect">
              <a:avLst/>
            </a:prstGeom>
          </p:spPr>
        </p:pic>
        <p:pic>
          <p:nvPicPr>
            <p:cNvPr id="4" name="Imagen 3" descr="Logotipo, nombre de la empresa&#10;&#10;Descripción generada automáticamente">
              <a:extLst>
                <a:ext uri="{FF2B5EF4-FFF2-40B4-BE49-F238E27FC236}">
                  <a16:creationId xmlns:a16="http://schemas.microsoft.com/office/drawing/2014/main" id="{7410E951-0DA9-CBA0-FB47-9458389EDAB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28800" y="83127"/>
              <a:ext cx="844550" cy="441325"/>
            </a:xfrm>
            <a:prstGeom prst="rect">
              <a:avLst/>
            </a:prstGeom>
          </p:spPr>
        </p:pic>
        <p:pic>
          <p:nvPicPr>
            <p:cNvPr id="5" name="Imagen 4" descr="Texto, Logotipo, nombre de la empresa&#10;&#10;Descripción generada automáticamente">
              <a:extLst>
                <a:ext uri="{FF2B5EF4-FFF2-40B4-BE49-F238E27FC236}">
                  <a16:creationId xmlns:a16="http://schemas.microsoft.com/office/drawing/2014/main" id="{9284AB2E-084E-672E-29B5-7C7627DA803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706582"/>
              <a:ext cx="1045845" cy="546735"/>
            </a:xfrm>
            <a:prstGeom prst="rect">
              <a:avLst/>
            </a:prstGeom>
          </p:spPr>
        </p:pic>
        <p:pic>
          <p:nvPicPr>
            <p:cNvPr id="6" name="Imagen 5" descr="Logotipo, nombre de la empresa&#10;&#10;Descripción generada automáticamente">
              <a:extLst>
                <a:ext uri="{FF2B5EF4-FFF2-40B4-BE49-F238E27FC236}">
                  <a16:creationId xmlns:a16="http://schemas.microsoft.com/office/drawing/2014/main" id="{97747B85-64A4-EF6C-F04E-BB018AC5F97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91490" y="734291"/>
              <a:ext cx="1010920" cy="528320"/>
            </a:xfrm>
            <a:prstGeom prst="rect">
              <a:avLst/>
            </a:prstGeom>
          </p:spPr>
        </p:pic>
        <p:pic>
          <p:nvPicPr>
            <p:cNvPr id="15" name="Imagen 14" descr="Texto&#10;&#10;Descripción generada automáticamente">
              <a:extLst>
                <a:ext uri="{FF2B5EF4-FFF2-40B4-BE49-F238E27FC236}">
                  <a16:creationId xmlns:a16="http://schemas.microsoft.com/office/drawing/2014/main" id="{F17C5C1E-B4E7-4337-5F06-3E9D56A8D86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438400" y="817418"/>
              <a:ext cx="817245" cy="427355"/>
            </a:xfrm>
            <a:prstGeom prst="rect">
              <a:avLst/>
            </a:prstGeom>
          </p:spPr>
        </p:pic>
        <p:pic>
          <p:nvPicPr>
            <p:cNvPr id="16" name="Imagen 15" descr="Forma, Flecha&#10;&#10;Descripción generada automáticamente con confianza media">
              <a:extLst>
                <a:ext uri="{FF2B5EF4-FFF2-40B4-BE49-F238E27FC236}">
                  <a16:creationId xmlns:a16="http://schemas.microsoft.com/office/drawing/2014/main" id="{D5F5ACFE-AF89-3FB2-1604-617A992C3A1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31272" y="1593273"/>
              <a:ext cx="607060" cy="786130"/>
            </a:xfrm>
            <a:prstGeom prst="rect">
              <a:avLst/>
            </a:prstGeom>
          </p:spPr>
        </p:pic>
        <p:pic>
          <p:nvPicPr>
            <p:cNvPr id="17" name="Imagen 16" descr="Logotipo&#10;&#10;Descripción generada automáticamente">
              <a:extLst>
                <a:ext uri="{FF2B5EF4-FFF2-40B4-BE49-F238E27FC236}">
                  <a16:creationId xmlns:a16="http://schemas.microsoft.com/office/drawing/2014/main" id="{86518AF1-F3A8-300A-D835-62880E303CB5}"/>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676400" y="1773382"/>
              <a:ext cx="1121410" cy="586105"/>
            </a:xfrm>
            <a:prstGeom prst="rect">
              <a:avLst/>
            </a:prstGeom>
          </p:spPr>
        </p:pic>
      </p:grpSp>
      <p:sp>
        <p:nvSpPr>
          <p:cNvPr id="18" name="CuadroTexto 17">
            <a:extLst>
              <a:ext uri="{FF2B5EF4-FFF2-40B4-BE49-F238E27FC236}">
                <a16:creationId xmlns:a16="http://schemas.microsoft.com/office/drawing/2014/main" id="{FA45600A-57AE-E012-BFFF-E2E992F0DC89}"/>
              </a:ext>
            </a:extLst>
          </p:cNvPr>
          <p:cNvSpPr txBox="1"/>
          <p:nvPr userDrawn="1"/>
        </p:nvSpPr>
        <p:spPr>
          <a:xfrm>
            <a:off x="7743215" y="375218"/>
            <a:ext cx="3037840" cy="369332"/>
          </a:xfrm>
          <a:prstGeom prst="rect">
            <a:avLst/>
          </a:prstGeom>
          <a:noFill/>
        </p:spPr>
        <p:txBody>
          <a:bodyPr wrap="square" rtlCol="0">
            <a:spAutoFit/>
          </a:bodyPr>
          <a:lstStyle/>
          <a:p>
            <a:pPr algn="ctr"/>
            <a:r>
              <a:rPr lang="en-GB" b="1" noProof="0" dirty="0">
                <a:solidFill>
                  <a:schemeClr val="accent1"/>
                </a:solidFill>
              </a:rPr>
              <a:t>Consortium members</a:t>
            </a:r>
          </a:p>
        </p:txBody>
      </p:sp>
      <p:cxnSp>
        <p:nvCxnSpPr>
          <p:cNvPr id="20" name="Conector recto 19">
            <a:extLst>
              <a:ext uri="{FF2B5EF4-FFF2-40B4-BE49-F238E27FC236}">
                <a16:creationId xmlns:a16="http://schemas.microsoft.com/office/drawing/2014/main" id="{F77F7629-7EA5-D14A-0807-E47CD461C22E}"/>
              </a:ext>
            </a:extLst>
          </p:cNvPr>
          <p:cNvCxnSpPr/>
          <p:nvPr userDrawn="1"/>
        </p:nvCxnSpPr>
        <p:spPr>
          <a:xfrm>
            <a:off x="8186049" y="757272"/>
            <a:ext cx="2172136"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22" name="Imagen 21" descr="Patrón de fondo&#10;&#10;Descripción generada automáticamente con confianza media">
            <a:extLst>
              <a:ext uri="{FF2B5EF4-FFF2-40B4-BE49-F238E27FC236}">
                <a16:creationId xmlns:a16="http://schemas.microsoft.com/office/drawing/2014/main" id="{1899D293-2BD3-4F2C-8FA7-4888F29ADA6B}"/>
              </a:ext>
            </a:extLst>
          </p:cNvPr>
          <p:cNvPicPr>
            <a:picLocks noChangeAspect="1"/>
          </p:cNvPicPr>
          <p:nvPr userDrawn="1"/>
        </p:nvPicPr>
        <p:blipFill rotWithShape="1">
          <a:blip r:embed="rId11"/>
          <a:srcRect b="73602"/>
          <a:stretch/>
        </p:blipFill>
        <p:spPr>
          <a:xfrm>
            <a:off x="557211" y="5133026"/>
            <a:ext cx="5148197" cy="489054"/>
          </a:xfrm>
          <a:prstGeom prst="rect">
            <a:avLst/>
          </a:prstGeom>
        </p:spPr>
      </p:pic>
    </p:spTree>
    <p:extLst>
      <p:ext uri="{BB962C8B-B14F-4D97-AF65-F5344CB8AC3E}">
        <p14:creationId xmlns:p14="http://schemas.microsoft.com/office/powerpoint/2010/main" val="1332238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White page">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2CA4E37C-DBA9-2A23-6214-FFF2035E8035}"/>
              </a:ext>
            </a:extLst>
          </p:cNvPr>
          <p:cNvSpPr/>
          <p:nvPr userDrawn="1"/>
        </p:nvSpPr>
        <p:spPr>
          <a:xfrm>
            <a:off x="10070275" y="5605153"/>
            <a:ext cx="2121725" cy="12528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Rectángulo 1">
            <a:extLst>
              <a:ext uri="{FF2B5EF4-FFF2-40B4-BE49-F238E27FC236}">
                <a16:creationId xmlns:a16="http://schemas.microsoft.com/office/drawing/2014/main" id="{8DA0F1DC-5A12-42A2-6C5E-50DD97E84547}"/>
              </a:ext>
            </a:extLst>
          </p:cNvPr>
          <p:cNvSpPr/>
          <p:nvPr userDrawn="1"/>
        </p:nvSpPr>
        <p:spPr>
          <a:xfrm>
            <a:off x="608775" y="5605153"/>
            <a:ext cx="2121725" cy="12528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7442197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82F5BBC-4AE4-AB3A-A705-3DA08F9CC3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modify the title style of the pattern</a:t>
            </a:r>
            <a:endParaRPr lang="es-ES" dirty="0"/>
          </a:p>
        </p:txBody>
      </p:sp>
      <p:sp>
        <p:nvSpPr>
          <p:cNvPr id="3" name="Marcador de texto 2">
            <a:extLst>
              <a:ext uri="{FF2B5EF4-FFF2-40B4-BE49-F238E27FC236}">
                <a16:creationId xmlns:a16="http://schemas.microsoft.com/office/drawing/2014/main" id="{94D2A041-1AAA-FE0C-82FD-BED7ED33C1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dirty="0"/>
              <a:t>Click to modify the text styles of the pattern
Second level
Third level
Fourth level
Fifth level</a:t>
            </a:r>
          </a:p>
        </p:txBody>
      </p:sp>
      <p:pic>
        <p:nvPicPr>
          <p:cNvPr id="7" name="Imagen 6" descr="Logotipo&#10;&#10;Descripción generada automáticamente">
            <a:extLst>
              <a:ext uri="{FF2B5EF4-FFF2-40B4-BE49-F238E27FC236}">
                <a16:creationId xmlns:a16="http://schemas.microsoft.com/office/drawing/2014/main" id="{7A61B333-6F11-8A4A-E41C-9711D2D3E179}"/>
              </a:ext>
            </a:extLst>
          </p:cNvPr>
          <p:cNvPicPr>
            <a:picLocks noChangeAspect="1"/>
          </p:cNvPicPr>
          <p:nvPr userDrawn="1"/>
        </p:nvPicPr>
        <p:blipFill>
          <a:blip r:embed="rId7"/>
          <a:stretch>
            <a:fillRect/>
          </a:stretch>
        </p:blipFill>
        <p:spPr>
          <a:xfrm>
            <a:off x="10435780" y="5816100"/>
            <a:ext cx="1479779" cy="985533"/>
          </a:xfrm>
          <a:prstGeom prst="rect">
            <a:avLst/>
          </a:prstGeom>
        </p:spPr>
      </p:pic>
      <p:sp>
        <p:nvSpPr>
          <p:cNvPr id="4" name="CuadroTexto 3">
            <a:extLst>
              <a:ext uri="{FF2B5EF4-FFF2-40B4-BE49-F238E27FC236}">
                <a16:creationId xmlns:a16="http://schemas.microsoft.com/office/drawing/2014/main" id="{0E07639D-C94B-3FAD-D6BB-108B2EE2C2C9}"/>
              </a:ext>
            </a:extLst>
          </p:cNvPr>
          <p:cNvSpPr txBox="1"/>
          <p:nvPr userDrawn="1"/>
        </p:nvSpPr>
        <p:spPr>
          <a:xfrm>
            <a:off x="725466" y="6176963"/>
            <a:ext cx="3837908" cy="5693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500" b="1" dirty="0">
                <a:solidFill>
                  <a:srgbClr val="065576"/>
                </a:solidFill>
              </a:rPr>
              <a:t>reusilience.eu        </a:t>
            </a:r>
            <a:r>
              <a:rPr lang="en-GB" sz="1500" b="1" dirty="0">
                <a:solidFill>
                  <a:schemeClr val="accent1"/>
                </a:solidFill>
              </a:rPr>
              <a:t>#FamilyResilience</a:t>
            </a:r>
          </a:p>
          <a:p>
            <a:pPr algn="l"/>
            <a:endParaRPr lang="es-ES" sz="1500" dirty="0">
              <a:solidFill>
                <a:srgbClr val="065576"/>
              </a:solidFill>
            </a:endParaRPr>
          </a:p>
        </p:txBody>
      </p:sp>
      <p:sp>
        <p:nvSpPr>
          <p:cNvPr id="5" name="TextBox 4">
            <a:extLst>
              <a:ext uri="{FF2B5EF4-FFF2-40B4-BE49-F238E27FC236}">
                <a16:creationId xmlns:a16="http://schemas.microsoft.com/office/drawing/2014/main" id="{A31C5625-87E8-9A49-B2AF-2C60E805E8EE}"/>
              </a:ext>
            </a:extLst>
          </p:cNvPr>
          <p:cNvSpPr txBox="1"/>
          <p:nvPr userDrawn="1"/>
        </p:nvSpPr>
        <p:spPr>
          <a:xfrm>
            <a:off x="725466" y="6461656"/>
            <a:ext cx="722283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00" cap="none" spc="0" normalizeH="0" baseline="0" noProof="0" dirty="0">
                <a:ln>
                  <a:noFill/>
                </a:ln>
                <a:solidFill>
                  <a:srgbClr val="065576"/>
                </a:solidFill>
                <a:effectLst/>
                <a:uLnTx/>
                <a:uFillTx/>
                <a:latin typeface="Calibri" panose="020F0502020204030204" pitchFamily="34" charset="0"/>
                <a:ea typeface="Cambria" panose="02040503050406030204" pitchFamily="18" charset="0"/>
                <a:cs typeface="Times New Roman" panose="02020603050405020304" pitchFamily="18" charset="0"/>
              </a:rPr>
              <a:t>Final conference for the </a:t>
            </a:r>
            <a:r>
              <a:rPr kumimoji="0" lang="en-GB" sz="1000" b="1" i="0" u="none" strike="noStrike" kern="100" cap="none" spc="0" normalizeH="0" baseline="0" noProof="0" dirty="0" err="1">
                <a:ln>
                  <a:noFill/>
                </a:ln>
                <a:solidFill>
                  <a:srgbClr val="065576"/>
                </a:solidFill>
                <a:effectLst/>
                <a:uLnTx/>
                <a:uFillTx/>
                <a:latin typeface="Calibri" panose="020F0502020204030204" pitchFamily="34" charset="0"/>
                <a:ea typeface="Cambria" panose="02040503050406030204" pitchFamily="18" charset="0"/>
                <a:cs typeface="Times New Roman" panose="02020603050405020304" pitchFamily="18" charset="0"/>
              </a:rPr>
              <a:t>rEUsilience</a:t>
            </a:r>
            <a:r>
              <a:rPr kumimoji="0" lang="en-GB" sz="1000" b="1" i="0" u="none" strike="noStrike" kern="100" cap="none" spc="0" normalizeH="0" baseline="0" noProof="0" dirty="0">
                <a:ln>
                  <a:noFill/>
                </a:ln>
                <a:solidFill>
                  <a:srgbClr val="065576"/>
                </a:solidFill>
                <a:effectLst/>
                <a:uLnTx/>
                <a:uFillTx/>
                <a:latin typeface="Calibri" panose="020F0502020204030204" pitchFamily="34" charset="0"/>
                <a:ea typeface="Cambria" panose="02040503050406030204" pitchFamily="18" charset="0"/>
                <a:cs typeface="Times New Roman" panose="02020603050405020304" pitchFamily="18" charset="0"/>
              </a:rPr>
              <a:t> project</a:t>
            </a:r>
            <a:r>
              <a:rPr kumimoji="0" lang="en-GB" sz="1000" b="0" i="0" u="none" strike="noStrike" kern="1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GB" sz="1000" b="1" i="0" u="none" strike="noStrike" kern="1200" cap="none" spc="0" normalizeH="0" baseline="0" noProof="0" dirty="0">
                <a:ln>
                  <a:noFill/>
                </a:ln>
                <a:solidFill>
                  <a:srgbClr val="065576"/>
                </a:solidFill>
                <a:effectLst/>
                <a:uLnTx/>
                <a:uFillTx/>
                <a:latin typeface="Calibri" panose="020F0502020204030204"/>
                <a:ea typeface="+mn-ea"/>
                <a:cs typeface="+mn-cs"/>
              </a:rPr>
              <a:t>The State of Family Resilience in Europe Today: new evidence to support policy reform</a:t>
            </a:r>
            <a:endParaRPr kumimoji="0" lang="en-GB" sz="1000" b="0" i="0" u="none" strike="noStrike" kern="1200" cap="none" spc="0" normalizeH="0" baseline="0" noProof="0" dirty="0">
              <a:ln>
                <a:noFill/>
              </a:ln>
              <a:solidFill>
                <a:srgbClr val="06557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2606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1" r:id="rId4"/>
    <p:sldLayoutId id="2147483655" r:id="rId5"/>
  </p:sldLayoutIdLst>
  <p:txStyles>
    <p:titleStyle>
      <a:lvl1pPr algn="l" defTabSz="914400" rtl="0" eaLnBrk="1" latinLnBrk="0" hangingPunct="1">
        <a:lnSpc>
          <a:spcPct val="90000"/>
        </a:lnSpc>
        <a:spcBef>
          <a:spcPct val="0"/>
        </a:spcBef>
        <a:buNone/>
        <a:defRPr sz="4400" b="1" kern="1200">
          <a:solidFill>
            <a:srgbClr val="06557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6557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6557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6557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6557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6557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875235C0-03C5-21D5-4812-CF06FE43053C}"/>
              </a:ext>
            </a:extLst>
          </p:cNvPr>
          <p:cNvSpPr/>
          <p:nvPr/>
        </p:nvSpPr>
        <p:spPr>
          <a:xfrm>
            <a:off x="-35949" y="0"/>
            <a:ext cx="9271572" cy="6356959"/>
          </a:xfrm>
          <a:prstGeom prst="rect">
            <a:avLst/>
          </a:prstGeom>
          <a:solidFill>
            <a:srgbClr val="0655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Título 1">
            <a:extLst>
              <a:ext uri="{FF2B5EF4-FFF2-40B4-BE49-F238E27FC236}">
                <a16:creationId xmlns:a16="http://schemas.microsoft.com/office/drawing/2014/main" id="{36F17AC7-D8F9-105C-1745-57B3CE8B2A6D}"/>
              </a:ext>
            </a:extLst>
          </p:cNvPr>
          <p:cNvSpPr>
            <a:spLocks noGrp="1"/>
          </p:cNvSpPr>
          <p:nvPr>
            <p:ph type="ctrTitle" idx="4294967295"/>
          </p:nvPr>
        </p:nvSpPr>
        <p:spPr>
          <a:xfrm>
            <a:off x="1746946" y="1238877"/>
            <a:ext cx="7145163" cy="2188909"/>
          </a:xfrm>
        </p:spPr>
        <p:txBody>
          <a:bodyPr>
            <a:noAutofit/>
          </a:bodyPr>
          <a:lstStyle/>
          <a:p>
            <a:pPr algn="ctr"/>
            <a:br>
              <a:rPr lang="en-GB" b="1" dirty="0">
                <a:solidFill>
                  <a:schemeClr val="bg1"/>
                </a:solidFill>
              </a:rPr>
            </a:br>
            <a:r>
              <a:rPr lang="en-GB" b="1" dirty="0">
                <a:solidFill>
                  <a:schemeClr val="bg1"/>
                </a:solidFill>
              </a:rPr>
              <a:t>The </a:t>
            </a:r>
            <a:r>
              <a:rPr lang="en-GB" dirty="0">
                <a:solidFill>
                  <a:schemeClr val="bg1"/>
                </a:solidFill>
              </a:rPr>
              <a:t>S</a:t>
            </a:r>
            <a:r>
              <a:rPr lang="en-GB" b="1" dirty="0">
                <a:solidFill>
                  <a:schemeClr val="bg1"/>
                </a:solidFill>
              </a:rPr>
              <a:t>tate of Family Resilience in Europe </a:t>
            </a:r>
            <a:r>
              <a:rPr lang="en-GB" dirty="0">
                <a:solidFill>
                  <a:schemeClr val="bg1"/>
                </a:solidFill>
              </a:rPr>
              <a:t>T</a:t>
            </a:r>
            <a:r>
              <a:rPr lang="en-GB" b="1" dirty="0">
                <a:solidFill>
                  <a:schemeClr val="bg1"/>
                </a:solidFill>
              </a:rPr>
              <a:t>oday: new evidence to support policy reform</a:t>
            </a:r>
          </a:p>
        </p:txBody>
      </p:sp>
      <p:sp>
        <p:nvSpPr>
          <p:cNvPr id="5" name="Rectángulo 4">
            <a:extLst>
              <a:ext uri="{FF2B5EF4-FFF2-40B4-BE49-F238E27FC236}">
                <a16:creationId xmlns:a16="http://schemas.microsoft.com/office/drawing/2014/main" id="{A821C5DE-0993-FB6D-ECC6-68405872DDBB}"/>
              </a:ext>
            </a:extLst>
          </p:cNvPr>
          <p:cNvSpPr/>
          <p:nvPr/>
        </p:nvSpPr>
        <p:spPr>
          <a:xfrm>
            <a:off x="-35949" y="5874706"/>
            <a:ext cx="9269260" cy="1002082"/>
          </a:xfrm>
          <a:prstGeom prst="rect">
            <a:avLst/>
          </a:prstGeom>
          <a:solidFill>
            <a:srgbClr val="0972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7" name="Imagen 6" descr="Logotipo&#10;&#10;Descripción generada automáticamente">
            <a:extLst>
              <a:ext uri="{FF2B5EF4-FFF2-40B4-BE49-F238E27FC236}">
                <a16:creationId xmlns:a16="http://schemas.microsoft.com/office/drawing/2014/main" id="{1D506CC7-0942-AC96-2780-D5C3D60F1E27}"/>
              </a:ext>
            </a:extLst>
          </p:cNvPr>
          <p:cNvPicPr>
            <a:picLocks noChangeAspect="1"/>
          </p:cNvPicPr>
          <p:nvPr/>
        </p:nvPicPr>
        <p:blipFill>
          <a:blip r:embed="rId3"/>
          <a:stretch>
            <a:fillRect/>
          </a:stretch>
        </p:blipFill>
        <p:spPr>
          <a:xfrm>
            <a:off x="9499373" y="2186398"/>
            <a:ext cx="2529788" cy="1684839"/>
          </a:xfrm>
          <a:prstGeom prst="rect">
            <a:avLst/>
          </a:prstGeom>
        </p:spPr>
      </p:pic>
      <p:pic>
        <p:nvPicPr>
          <p:cNvPr id="9" name="Imagen 8" descr="Patrón de fondo&#10;&#10;Descripción generada automáticamente con confianza media">
            <a:extLst>
              <a:ext uri="{FF2B5EF4-FFF2-40B4-BE49-F238E27FC236}">
                <a16:creationId xmlns:a16="http://schemas.microsoft.com/office/drawing/2014/main" id="{288BA9CC-D78C-C22E-1D10-1ECD1099EDDB}"/>
              </a:ext>
            </a:extLst>
          </p:cNvPr>
          <p:cNvPicPr>
            <a:picLocks noChangeAspect="1"/>
          </p:cNvPicPr>
          <p:nvPr/>
        </p:nvPicPr>
        <p:blipFill rotWithShape="1">
          <a:blip r:embed="rId4"/>
          <a:srcRect b="73602"/>
          <a:stretch/>
        </p:blipFill>
        <p:spPr>
          <a:xfrm>
            <a:off x="-2312" y="5357453"/>
            <a:ext cx="5148197" cy="489054"/>
          </a:xfrm>
          <a:prstGeom prst="rect">
            <a:avLst/>
          </a:prstGeom>
        </p:spPr>
      </p:pic>
      <p:pic>
        <p:nvPicPr>
          <p:cNvPr id="10" name="Imagen 9" descr="Patrón de fondo&#10;&#10;Descripción generada automáticamente con confianza media">
            <a:extLst>
              <a:ext uri="{FF2B5EF4-FFF2-40B4-BE49-F238E27FC236}">
                <a16:creationId xmlns:a16="http://schemas.microsoft.com/office/drawing/2014/main" id="{8559CB5C-C4C6-739F-6867-F7921F7BEFAE}"/>
              </a:ext>
            </a:extLst>
          </p:cNvPr>
          <p:cNvPicPr>
            <a:picLocks noChangeAspect="1"/>
          </p:cNvPicPr>
          <p:nvPr/>
        </p:nvPicPr>
        <p:blipFill rotWithShape="1">
          <a:blip r:embed="rId4"/>
          <a:srcRect r="20925" b="73602"/>
          <a:stretch/>
        </p:blipFill>
        <p:spPr>
          <a:xfrm>
            <a:off x="5164665" y="5366864"/>
            <a:ext cx="4070958" cy="489054"/>
          </a:xfrm>
          <a:prstGeom prst="rect">
            <a:avLst/>
          </a:prstGeom>
        </p:spPr>
      </p:pic>
      <p:pic>
        <p:nvPicPr>
          <p:cNvPr id="12" name="Imagen 11" descr="Patrón de fondo&#10;&#10;Descripción generada automáticamente con confianza media">
            <a:extLst>
              <a:ext uri="{FF2B5EF4-FFF2-40B4-BE49-F238E27FC236}">
                <a16:creationId xmlns:a16="http://schemas.microsoft.com/office/drawing/2014/main" id="{B5655BF1-28D2-C9D4-D506-5297FE8081D8}"/>
              </a:ext>
            </a:extLst>
          </p:cNvPr>
          <p:cNvPicPr>
            <a:picLocks noChangeAspect="1"/>
          </p:cNvPicPr>
          <p:nvPr/>
        </p:nvPicPr>
        <p:blipFill rotWithShape="1">
          <a:blip r:embed="rId4"/>
          <a:srcRect r="79885" b="49859"/>
          <a:stretch/>
        </p:blipFill>
        <p:spPr>
          <a:xfrm rot="5400000">
            <a:off x="-131513" y="1846055"/>
            <a:ext cx="1856472" cy="1665344"/>
          </a:xfrm>
          <a:prstGeom prst="rect">
            <a:avLst/>
          </a:prstGeom>
        </p:spPr>
      </p:pic>
      <p:sp>
        <p:nvSpPr>
          <p:cNvPr id="15" name="CuadroTexto 14">
            <a:extLst>
              <a:ext uri="{FF2B5EF4-FFF2-40B4-BE49-F238E27FC236}">
                <a16:creationId xmlns:a16="http://schemas.microsoft.com/office/drawing/2014/main" id="{8B48B2A4-449E-A586-0149-BBB00D76093A}"/>
              </a:ext>
            </a:extLst>
          </p:cNvPr>
          <p:cNvSpPr txBox="1"/>
          <p:nvPr/>
        </p:nvSpPr>
        <p:spPr>
          <a:xfrm>
            <a:off x="9281135" y="4785849"/>
            <a:ext cx="2922740" cy="369332"/>
          </a:xfrm>
          <a:prstGeom prst="rect">
            <a:avLst/>
          </a:prstGeom>
          <a:solidFill>
            <a:schemeClr val="bg1">
              <a:lumMod val="95000"/>
            </a:schemeClr>
          </a:solidFill>
        </p:spPr>
        <p:txBody>
          <a:bodyPr wrap="square" rtlCol="0">
            <a:spAutoFit/>
          </a:bodyPr>
          <a:lstStyle/>
          <a:p>
            <a:pPr algn="ctr"/>
            <a:r>
              <a:rPr lang="es-ES" b="1" dirty="0">
                <a:solidFill>
                  <a:srgbClr val="065576"/>
                </a:solidFill>
              </a:rPr>
              <a:t>reusilience.eu</a:t>
            </a:r>
            <a:endParaRPr lang="es-ES" dirty="0">
              <a:solidFill>
                <a:srgbClr val="065576"/>
              </a:solidFill>
            </a:endParaRPr>
          </a:p>
        </p:txBody>
      </p:sp>
      <p:sp>
        <p:nvSpPr>
          <p:cNvPr id="16" name="CuadroTexto 15">
            <a:extLst>
              <a:ext uri="{FF2B5EF4-FFF2-40B4-BE49-F238E27FC236}">
                <a16:creationId xmlns:a16="http://schemas.microsoft.com/office/drawing/2014/main" id="{677EACBD-5B4F-E618-3085-7CDC6E692EA2}"/>
              </a:ext>
            </a:extLst>
          </p:cNvPr>
          <p:cNvSpPr txBox="1"/>
          <p:nvPr/>
        </p:nvSpPr>
        <p:spPr>
          <a:xfrm>
            <a:off x="9424217" y="6069793"/>
            <a:ext cx="2604944" cy="609398"/>
          </a:xfrm>
          <a:prstGeom prst="rect">
            <a:avLst/>
          </a:prstGeom>
          <a:noFill/>
        </p:spPr>
        <p:txBody>
          <a:bodyPr wrap="square" rtlCol="0">
            <a:spAutoFit/>
          </a:bodyPr>
          <a:lstStyle/>
          <a:p>
            <a:pPr algn="just" fontAlgn="ctr">
              <a:lnSpc>
                <a:spcPct val="120000"/>
              </a:lnSpc>
              <a:spcAft>
                <a:spcPts val="1000"/>
              </a:spcAft>
            </a:pPr>
            <a:r>
              <a:rPr lang="en-GB" sz="700" dirty="0">
                <a:solidFill>
                  <a:srgbClr val="055576"/>
                </a:solidFill>
                <a:effectLst/>
                <a:latin typeface="Calibri" panose="020F0502020204030204" pitchFamily="34" charset="0"/>
                <a:ea typeface="Arial" panose="020B0604020202020204" pitchFamily="34" charset="0"/>
              </a:rPr>
              <a:t>This project has received funding from the European Union’s Horizon Europe research and innovation programme under Grant Agreement No Project 101060410 and Innovate UK, the UK’s Innovation Agency.</a:t>
            </a:r>
            <a:endParaRPr lang="es-ES" sz="700" dirty="0">
              <a:solidFill>
                <a:srgbClr val="5A5A5A"/>
              </a:solidFill>
              <a:effectLst/>
              <a:latin typeface="Arial" panose="020B0604020202020204" pitchFamily="34" charset="0"/>
              <a:ea typeface="Arial" panose="020B0604020202020204" pitchFamily="34" charset="0"/>
            </a:endParaRPr>
          </a:p>
        </p:txBody>
      </p:sp>
      <p:pic>
        <p:nvPicPr>
          <p:cNvPr id="17" name="Imagen 16">
            <a:extLst>
              <a:ext uri="{FF2B5EF4-FFF2-40B4-BE49-F238E27FC236}">
                <a16:creationId xmlns:a16="http://schemas.microsoft.com/office/drawing/2014/main" id="{6F53A9B8-B154-7BDE-DA58-E8363AEC59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50937" y="5563886"/>
            <a:ext cx="923112" cy="310820"/>
          </a:xfrm>
          <a:prstGeom prst="rect">
            <a:avLst/>
          </a:prstGeom>
        </p:spPr>
      </p:pic>
      <p:pic>
        <p:nvPicPr>
          <p:cNvPr id="18" name="Imagen 17">
            <a:extLst>
              <a:ext uri="{FF2B5EF4-FFF2-40B4-BE49-F238E27FC236}">
                <a16:creationId xmlns:a16="http://schemas.microsoft.com/office/drawing/2014/main" id="{C3A886E7-60B5-085F-7EC5-886F0201CA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95771" y="5587056"/>
            <a:ext cx="466572" cy="314954"/>
          </a:xfrm>
          <a:prstGeom prst="rect">
            <a:avLst/>
          </a:prstGeom>
        </p:spPr>
      </p:pic>
      <p:sp>
        <p:nvSpPr>
          <p:cNvPr id="6" name="TextBox 5">
            <a:extLst>
              <a:ext uri="{FF2B5EF4-FFF2-40B4-BE49-F238E27FC236}">
                <a16:creationId xmlns:a16="http://schemas.microsoft.com/office/drawing/2014/main" id="{E3EE2F77-17EC-E992-969F-6ED96DE7242E}"/>
              </a:ext>
            </a:extLst>
          </p:cNvPr>
          <p:cNvSpPr txBox="1"/>
          <p:nvPr/>
        </p:nvSpPr>
        <p:spPr>
          <a:xfrm>
            <a:off x="1949811" y="3789711"/>
            <a:ext cx="6487736" cy="830997"/>
          </a:xfrm>
          <a:prstGeom prst="rect">
            <a:avLst/>
          </a:prstGeom>
          <a:noFill/>
        </p:spPr>
        <p:txBody>
          <a:bodyPr wrap="square" rtlCol="0">
            <a:spAutoFit/>
          </a:bodyPr>
          <a:lstStyle/>
          <a:p>
            <a:pPr algn="ctr"/>
            <a:r>
              <a:rPr lang="en-GB" sz="2400" b="1" dirty="0" err="1">
                <a:solidFill>
                  <a:schemeClr val="bg1"/>
                </a:solidFill>
                <a:latin typeface="+mj-lt"/>
              </a:rPr>
              <a:t>rEUsilience</a:t>
            </a:r>
            <a:r>
              <a:rPr lang="en-GB" sz="2400" b="1" dirty="0">
                <a:solidFill>
                  <a:schemeClr val="bg1"/>
                </a:solidFill>
                <a:latin typeface="+mj-lt"/>
              </a:rPr>
              <a:t> Final Conference</a:t>
            </a:r>
          </a:p>
          <a:p>
            <a:pPr algn="ctr"/>
            <a:r>
              <a:rPr lang="en-GB" sz="2400" b="1" dirty="0">
                <a:solidFill>
                  <a:schemeClr val="bg1"/>
                </a:solidFill>
                <a:latin typeface="+mj-lt"/>
              </a:rPr>
              <a:t>27</a:t>
            </a:r>
            <a:r>
              <a:rPr lang="en-GB" sz="2400" b="1" baseline="30000" dirty="0">
                <a:solidFill>
                  <a:schemeClr val="bg1"/>
                </a:solidFill>
                <a:latin typeface="+mj-lt"/>
              </a:rPr>
              <a:t>th</a:t>
            </a:r>
            <a:r>
              <a:rPr lang="en-GB" sz="2400" b="1" dirty="0">
                <a:solidFill>
                  <a:schemeClr val="bg1"/>
                </a:solidFill>
                <a:latin typeface="+mj-lt"/>
              </a:rPr>
              <a:t> June 2025</a:t>
            </a:r>
            <a:endParaRPr lang="nl-BE" sz="2400" b="1" dirty="0">
              <a:solidFill>
                <a:schemeClr val="bg1"/>
              </a:solidFill>
              <a:latin typeface="+mj-lt"/>
            </a:endParaRPr>
          </a:p>
        </p:txBody>
      </p:sp>
    </p:spTree>
    <p:extLst>
      <p:ext uri="{BB962C8B-B14F-4D97-AF65-F5344CB8AC3E}">
        <p14:creationId xmlns:p14="http://schemas.microsoft.com/office/powerpoint/2010/main" val="331719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25C57-D7F3-BE24-4D8A-9945D0A84D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D476CA-FD7E-4646-AD3C-17E8DF992155}"/>
              </a:ext>
            </a:extLst>
          </p:cNvPr>
          <p:cNvSpPr>
            <a:spLocks noGrp="1"/>
          </p:cNvSpPr>
          <p:nvPr>
            <p:ph type="title"/>
          </p:nvPr>
        </p:nvSpPr>
        <p:spPr/>
        <p:txBody>
          <a:bodyPr>
            <a:normAutofit fontScale="90000"/>
          </a:bodyPr>
          <a:lstStyle/>
          <a:p>
            <a:r>
              <a:rPr lang="en-GB" dirty="0">
                <a:latin typeface="Aptos" panose="020B0004020202020204" pitchFamily="34" charset="0"/>
              </a:rPr>
              <a:t>Aim: Develop and Test Proposals for Reform and Map Possible Implementation through:</a:t>
            </a:r>
          </a:p>
        </p:txBody>
      </p:sp>
      <p:graphicFrame>
        <p:nvGraphicFramePr>
          <p:cNvPr id="6" name="Content Placeholder 5">
            <a:extLst>
              <a:ext uri="{FF2B5EF4-FFF2-40B4-BE49-F238E27FC236}">
                <a16:creationId xmlns:a16="http://schemas.microsoft.com/office/drawing/2014/main" id="{E913A452-08CF-7822-3EB2-DFC9C8255401}"/>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4568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17DCB-DB70-09FA-A3A2-4F63AE1BED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9F947C-D734-35E7-3F1E-D4A7C2B50193}"/>
              </a:ext>
            </a:extLst>
          </p:cNvPr>
          <p:cNvSpPr>
            <a:spLocks noGrp="1"/>
          </p:cNvSpPr>
          <p:nvPr>
            <p:ph type="title"/>
          </p:nvPr>
        </p:nvSpPr>
        <p:spPr/>
        <p:txBody>
          <a:bodyPr/>
          <a:lstStyle/>
          <a:p>
            <a:r>
              <a:rPr lang="en-GB" sz="4400" dirty="0">
                <a:latin typeface="Aptos" panose="020B0004020202020204" pitchFamily="34" charset="0"/>
              </a:rPr>
              <a:t>Resilience</a:t>
            </a:r>
            <a:endParaRPr lang="en-GB" dirty="0">
              <a:latin typeface="Aptos" panose="020B0004020202020204" pitchFamily="34" charset="0"/>
            </a:endParaRPr>
          </a:p>
        </p:txBody>
      </p:sp>
      <p:sp>
        <p:nvSpPr>
          <p:cNvPr id="5" name="Text Placeholder 4">
            <a:extLst>
              <a:ext uri="{FF2B5EF4-FFF2-40B4-BE49-F238E27FC236}">
                <a16:creationId xmlns:a16="http://schemas.microsoft.com/office/drawing/2014/main" id="{1B3CD87B-CD57-0D0B-F2C1-FEDD2F5D5AEB}"/>
              </a:ext>
            </a:extLst>
          </p:cNvPr>
          <p:cNvSpPr>
            <a:spLocks noGrp="1"/>
          </p:cNvSpPr>
          <p:nvPr>
            <p:ph type="body" idx="1"/>
          </p:nvPr>
        </p:nvSpPr>
        <p:spPr/>
        <p:txBody>
          <a:bodyPr/>
          <a:lstStyle/>
          <a:p>
            <a:r>
              <a:rPr lang="en-GB" dirty="0">
                <a:ea typeface="Calibri" panose="020F0502020204030204" pitchFamily="34" charset="0"/>
              </a:rPr>
              <a:t>T</a:t>
            </a:r>
            <a:r>
              <a:rPr lang="en-GB" sz="2400" dirty="0">
                <a:effectLst/>
                <a:ea typeface="Calibri" panose="020F0502020204030204" pitchFamily="34" charset="0"/>
              </a:rPr>
              <a:t>he relationship between 3 Rs </a:t>
            </a:r>
          </a:p>
        </p:txBody>
      </p:sp>
      <p:sp>
        <p:nvSpPr>
          <p:cNvPr id="6" name="Text Placeholder 5">
            <a:extLst>
              <a:ext uri="{FF2B5EF4-FFF2-40B4-BE49-F238E27FC236}">
                <a16:creationId xmlns:a16="http://schemas.microsoft.com/office/drawing/2014/main" id="{49CF3B27-5573-F5CA-39D2-145B126F91DC}"/>
              </a:ext>
            </a:extLst>
          </p:cNvPr>
          <p:cNvSpPr>
            <a:spLocks noGrp="1"/>
          </p:cNvSpPr>
          <p:nvPr>
            <p:ph type="body" sz="quarter" idx="3"/>
          </p:nvPr>
        </p:nvSpPr>
        <p:spPr/>
        <p:txBody>
          <a:bodyPr/>
          <a:lstStyle/>
          <a:p>
            <a:r>
              <a:rPr lang="en-GB" dirty="0"/>
              <a:t>Applied to family:</a:t>
            </a:r>
          </a:p>
        </p:txBody>
      </p:sp>
      <p:sp>
        <p:nvSpPr>
          <p:cNvPr id="7" name="Content Placeholder 6">
            <a:extLst>
              <a:ext uri="{FF2B5EF4-FFF2-40B4-BE49-F238E27FC236}">
                <a16:creationId xmlns:a16="http://schemas.microsoft.com/office/drawing/2014/main" id="{3075274F-0A75-D33C-3A30-413677195694}"/>
              </a:ext>
            </a:extLst>
          </p:cNvPr>
          <p:cNvSpPr>
            <a:spLocks noGrp="1"/>
          </p:cNvSpPr>
          <p:nvPr>
            <p:ph sz="quarter" idx="4"/>
          </p:nvPr>
        </p:nvSpPr>
        <p:spPr>
          <a:xfrm>
            <a:off x="5860473" y="2588203"/>
            <a:ext cx="5183188" cy="3684588"/>
          </a:xfrm>
        </p:spPr>
        <p:txBody>
          <a:bodyPr/>
          <a:lstStyle/>
          <a:p>
            <a:r>
              <a:rPr lang="en-GB" sz="2800" dirty="0">
                <a:effectLst/>
                <a:ea typeface="Calibri" panose="020F0502020204030204" pitchFamily="34" charset="0"/>
              </a:rPr>
              <a:t>Families’ capacities to engage in family life, which involves care-giving especially for children, and make the transitions involved in family life and from care to paid work without incurring major risk or negative trade-offs</a:t>
            </a:r>
            <a:endParaRPr lang="en-GB" sz="2800" dirty="0"/>
          </a:p>
          <a:p>
            <a:pPr marL="0" indent="0">
              <a:buNone/>
            </a:pPr>
            <a:endParaRPr lang="en-GB" dirty="0"/>
          </a:p>
        </p:txBody>
      </p:sp>
      <p:graphicFrame>
        <p:nvGraphicFramePr>
          <p:cNvPr id="10" name="Content Placeholder 9">
            <a:extLst>
              <a:ext uri="{FF2B5EF4-FFF2-40B4-BE49-F238E27FC236}">
                <a16:creationId xmlns:a16="http://schemas.microsoft.com/office/drawing/2014/main" id="{2C2051DE-E8C6-4601-9DD7-BB00C5286821}"/>
              </a:ext>
            </a:extLst>
          </p:cNvPr>
          <p:cNvGraphicFramePr>
            <a:graphicFrameLocks noGrp="1"/>
          </p:cNvGraphicFramePr>
          <p:nvPr>
            <p:ph sz="half" idx="2"/>
          </p:nvPr>
        </p:nvGraphicFramePr>
        <p:xfrm>
          <a:off x="839788" y="2505075"/>
          <a:ext cx="5157787" cy="3684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0035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1000"/>
                                        <p:tgtEl>
                                          <p:spTgt spid="7">
                                            <p:txEl>
                                              <p:pRg st="0" end="0"/>
                                            </p:txEl>
                                          </p:spTgt>
                                        </p:tgtEl>
                                      </p:cBhvr>
                                    </p:animEffect>
                                    <p:anim calcmode="lin" valueType="num">
                                      <p:cBhvr>
                                        <p:cTn id="2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Graphic spid="10"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D441A-122B-CF07-3595-E3F031E03165}"/>
              </a:ext>
            </a:extLst>
          </p:cNvPr>
          <p:cNvSpPr>
            <a:spLocks noGrp="1"/>
          </p:cNvSpPr>
          <p:nvPr>
            <p:ph type="title"/>
          </p:nvPr>
        </p:nvSpPr>
        <p:spPr/>
        <p:txBody>
          <a:bodyPr/>
          <a:lstStyle/>
          <a:p>
            <a:r>
              <a:rPr lang="en-GB" dirty="0"/>
              <a:t>The Virtuous Cycle</a:t>
            </a:r>
          </a:p>
        </p:txBody>
      </p:sp>
      <p:graphicFrame>
        <p:nvGraphicFramePr>
          <p:cNvPr id="4" name="Content Placeholder 9">
            <a:extLst>
              <a:ext uri="{FF2B5EF4-FFF2-40B4-BE49-F238E27FC236}">
                <a16:creationId xmlns:a16="http://schemas.microsoft.com/office/drawing/2014/main" id="{A5E00655-0DAE-042D-DC3A-AD7E27D92CAD}"/>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6669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0BE49-D059-F214-79B6-E9F772A042D8}"/>
              </a:ext>
            </a:extLst>
          </p:cNvPr>
          <p:cNvSpPr>
            <a:spLocks noGrp="1"/>
          </p:cNvSpPr>
          <p:nvPr>
            <p:ph type="title"/>
          </p:nvPr>
        </p:nvSpPr>
        <p:spPr>
          <a:xfrm>
            <a:off x="951260" y="365125"/>
            <a:ext cx="10515600" cy="1325563"/>
          </a:xfrm>
        </p:spPr>
        <p:txBody>
          <a:bodyPr>
            <a:normAutofit/>
          </a:bodyPr>
          <a:lstStyle/>
          <a:p>
            <a:r>
              <a:rPr lang="en-GB" dirty="0">
                <a:latin typeface="Aptos" panose="020B0004020202020204" pitchFamily="34" charset="0"/>
              </a:rPr>
              <a:t>Principles for Family Resilience </a:t>
            </a:r>
          </a:p>
        </p:txBody>
      </p:sp>
      <p:graphicFrame>
        <p:nvGraphicFramePr>
          <p:cNvPr id="7" name="Content Placeholder 6">
            <a:extLst>
              <a:ext uri="{FF2B5EF4-FFF2-40B4-BE49-F238E27FC236}">
                <a16:creationId xmlns:a16="http://schemas.microsoft.com/office/drawing/2014/main" id="{F70A7879-D62D-578B-A5FB-495B5F84D42E}"/>
              </a:ext>
            </a:extLst>
          </p:cNvPr>
          <p:cNvGraphicFramePr>
            <a:graphicFrameLocks noGrp="1"/>
          </p:cNvGraphicFramePr>
          <p:nvPr>
            <p:ph idx="1"/>
          </p:nvPr>
        </p:nvGraphicFramePr>
        <p:xfrm>
          <a:off x="781670" y="1526737"/>
          <a:ext cx="10628660" cy="4966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11320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0BE49-D059-F214-79B6-E9F772A042D8}"/>
              </a:ext>
            </a:extLst>
          </p:cNvPr>
          <p:cNvSpPr>
            <a:spLocks noGrp="1"/>
          </p:cNvSpPr>
          <p:nvPr>
            <p:ph type="title"/>
          </p:nvPr>
        </p:nvSpPr>
        <p:spPr/>
        <p:txBody>
          <a:bodyPr>
            <a:normAutofit/>
          </a:bodyPr>
          <a:lstStyle/>
          <a:p>
            <a:r>
              <a:rPr lang="en-GB" sz="3600" dirty="0">
                <a:latin typeface="Aptos" panose="020B0004020202020204" pitchFamily="34" charset="0"/>
              </a:rPr>
              <a:t>Three Policy Areas to Foster Familial Resilience while Going through Life Transitions</a:t>
            </a:r>
          </a:p>
        </p:txBody>
      </p:sp>
      <p:sp>
        <p:nvSpPr>
          <p:cNvPr id="3" name="Content Placeholder 2">
            <a:extLst>
              <a:ext uri="{FF2B5EF4-FFF2-40B4-BE49-F238E27FC236}">
                <a16:creationId xmlns:a16="http://schemas.microsoft.com/office/drawing/2014/main" id="{CA6C3587-4933-13B6-A09A-B871B38491EB}"/>
              </a:ext>
            </a:extLst>
          </p:cNvPr>
          <p:cNvSpPr>
            <a:spLocks noGrp="1"/>
          </p:cNvSpPr>
          <p:nvPr>
            <p:ph idx="1"/>
          </p:nvPr>
        </p:nvSpPr>
        <p:spPr>
          <a:xfrm>
            <a:off x="838200" y="1970118"/>
            <a:ext cx="10515600" cy="3881024"/>
          </a:xfrm>
        </p:spPr>
        <p:txBody>
          <a:bodyPr>
            <a:normAutofit/>
          </a:bodyPr>
          <a:lstStyle/>
          <a:p>
            <a:pPr marL="514350" indent="-514350">
              <a:buFont typeface="+mj-lt"/>
              <a:buAutoNum type="arabicPeriod"/>
            </a:pPr>
            <a:r>
              <a:rPr lang="en-GB" sz="3600" dirty="0"/>
              <a:t>Better </a:t>
            </a:r>
            <a:r>
              <a:rPr lang="en-GB" sz="3600" b="1" dirty="0"/>
              <a:t>income support </a:t>
            </a:r>
            <a:r>
              <a:rPr lang="en-GB" sz="3600" dirty="0"/>
              <a:t>for all families with children with a particular concern for low-resourced families </a:t>
            </a:r>
          </a:p>
          <a:p>
            <a:pPr marL="536575" indent="-536575">
              <a:buNone/>
            </a:pPr>
            <a:r>
              <a:rPr lang="en-GB" sz="3600" dirty="0"/>
              <a:t>2.  Closing the (</a:t>
            </a:r>
            <a:r>
              <a:rPr lang="en-GB" sz="3600" b="1" dirty="0"/>
              <a:t>child) care</a:t>
            </a:r>
            <a:r>
              <a:rPr lang="en-GB" sz="3600" dirty="0"/>
              <a:t> gap – in particular linking the  design of parenting leaves and childcare </a:t>
            </a:r>
          </a:p>
          <a:p>
            <a:pPr marL="536575" indent="-536575">
              <a:buNone/>
            </a:pPr>
            <a:r>
              <a:rPr lang="en-GB" sz="3600" dirty="0"/>
              <a:t>3.  Putting in place a comprehensive set of </a:t>
            </a:r>
            <a:r>
              <a:rPr lang="en-GB" sz="3600" b="1" dirty="0"/>
              <a:t>family support  services</a:t>
            </a:r>
          </a:p>
          <a:p>
            <a:pPr marL="0" indent="0">
              <a:buNone/>
            </a:pPr>
            <a:endParaRPr lang="en-GB" sz="4400" dirty="0"/>
          </a:p>
          <a:p>
            <a:endParaRPr lang="en-GB" dirty="0"/>
          </a:p>
        </p:txBody>
      </p:sp>
    </p:spTree>
    <p:extLst>
      <p:ext uri="{BB962C8B-B14F-4D97-AF65-F5344CB8AC3E}">
        <p14:creationId xmlns:p14="http://schemas.microsoft.com/office/powerpoint/2010/main" val="280277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68989-5A67-94D8-4D48-C2392C0D2B29}"/>
              </a:ext>
            </a:extLst>
          </p:cNvPr>
          <p:cNvSpPr>
            <a:spLocks noGrp="1"/>
          </p:cNvSpPr>
          <p:nvPr>
            <p:ph type="title"/>
          </p:nvPr>
        </p:nvSpPr>
        <p:spPr/>
        <p:txBody>
          <a:bodyPr>
            <a:normAutofit/>
          </a:bodyPr>
          <a:lstStyle/>
          <a:p>
            <a:r>
              <a:rPr lang="en-GB" sz="3200" dirty="0">
                <a:latin typeface="Aptos" panose="020B0004020202020204" pitchFamily="34" charset="0"/>
              </a:rPr>
              <a:t>Three Recommendations for an Implementation Roadmap</a:t>
            </a:r>
          </a:p>
        </p:txBody>
      </p:sp>
      <p:sp>
        <p:nvSpPr>
          <p:cNvPr id="5" name="Content Placeholder 4">
            <a:extLst>
              <a:ext uri="{FF2B5EF4-FFF2-40B4-BE49-F238E27FC236}">
                <a16:creationId xmlns:a16="http://schemas.microsoft.com/office/drawing/2014/main" id="{56D92991-D5AF-8F59-ED43-DBE05F3B3B4C}"/>
              </a:ext>
            </a:extLst>
          </p:cNvPr>
          <p:cNvSpPr>
            <a:spLocks noGrp="1"/>
          </p:cNvSpPr>
          <p:nvPr>
            <p:ph idx="1"/>
          </p:nvPr>
        </p:nvSpPr>
        <p:spPr>
          <a:xfrm>
            <a:off x="838200" y="1460938"/>
            <a:ext cx="10515600" cy="4716025"/>
          </a:xfrm>
        </p:spPr>
        <p:txBody>
          <a:bodyPr/>
          <a:lstStyle/>
          <a:p>
            <a:pPr marL="457200" lvl="1" indent="0">
              <a:buNone/>
            </a:pPr>
            <a:endParaRPr lang="en-GB" dirty="0"/>
          </a:p>
          <a:p>
            <a:pPr marL="514350" indent="-514350">
              <a:buAutoNum type="arabicPeriod"/>
            </a:pPr>
            <a:r>
              <a:rPr lang="en-GB" sz="4000" u="sng" dirty="0"/>
              <a:t>Knowledge exchange and learning</a:t>
            </a:r>
            <a:r>
              <a:rPr lang="en-GB" sz="4000" dirty="0"/>
              <a:t> - Establish a European peer exchange on family support</a:t>
            </a:r>
          </a:p>
          <a:p>
            <a:pPr marL="514350" indent="-514350">
              <a:buAutoNum type="arabicPeriod"/>
            </a:pPr>
            <a:r>
              <a:rPr lang="en-GB" sz="4000" u="sng" dirty="0"/>
              <a:t>Funding</a:t>
            </a:r>
            <a:r>
              <a:rPr lang="en-GB" sz="4000" dirty="0"/>
              <a:t> - Facilitate investments in family support through European Social Fund+</a:t>
            </a:r>
          </a:p>
          <a:p>
            <a:pPr marL="514350" indent="-514350">
              <a:buAutoNum type="arabicPeriod"/>
            </a:pPr>
            <a:r>
              <a:rPr lang="en-GB" sz="4000" u="sng" dirty="0"/>
              <a:t>Evidence</a:t>
            </a:r>
            <a:r>
              <a:rPr lang="en-GB" sz="4000" dirty="0"/>
              <a:t>: Improve monitoring and data collection</a:t>
            </a:r>
          </a:p>
        </p:txBody>
      </p:sp>
    </p:spTree>
    <p:extLst>
      <p:ext uri="{BB962C8B-B14F-4D97-AF65-F5344CB8AC3E}">
        <p14:creationId xmlns:p14="http://schemas.microsoft.com/office/powerpoint/2010/main" val="1542799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841126-2862-97D7-EA92-7617530A7CF8}"/>
              </a:ext>
            </a:extLst>
          </p:cNvPr>
          <p:cNvSpPr>
            <a:spLocks noGrp="1"/>
          </p:cNvSpPr>
          <p:nvPr>
            <p:ph type="title"/>
          </p:nvPr>
        </p:nvSpPr>
        <p:spPr>
          <a:xfrm>
            <a:off x="1228212" y="1836439"/>
            <a:ext cx="3942831" cy="1325563"/>
          </a:xfrm>
        </p:spPr>
        <p:txBody>
          <a:bodyPr>
            <a:normAutofit/>
          </a:bodyPr>
          <a:lstStyle/>
          <a:p>
            <a:r>
              <a:rPr lang="en-GB" sz="6000" dirty="0"/>
              <a:t>Thank you</a:t>
            </a:r>
          </a:p>
        </p:txBody>
      </p:sp>
    </p:spTree>
    <p:extLst>
      <p:ext uri="{BB962C8B-B14F-4D97-AF65-F5344CB8AC3E}">
        <p14:creationId xmlns:p14="http://schemas.microsoft.com/office/powerpoint/2010/main" val="3002531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5902B52-F6C3-249B-8D68-A4888C5761B8}"/>
              </a:ext>
            </a:extLst>
          </p:cNvPr>
          <p:cNvSpPr txBox="1">
            <a:spLocks/>
          </p:cNvSpPr>
          <p:nvPr/>
        </p:nvSpPr>
        <p:spPr>
          <a:xfrm>
            <a:off x="352097" y="2094186"/>
            <a:ext cx="11487806" cy="26696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65576"/>
                </a:solidFill>
                <a:latin typeface="+mj-lt"/>
                <a:ea typeface="+mj-ea"/>
                <a:cs typeface="+mj-cs"/>
              </a:defRPr>
            </a:lvl1pPr>
          </a:lstStyle>
          <a:p>
            <a:pPr algn="ctr"/>
            <a:r>
              <a:rPr lang="en-GB" sz="16300" dirty="0"/>
              <a:t>Family     Resilience</a:t>
            </a:r>
          </a:p>
        </p:txBody>
      </p:sp>
    </p:spTree>
    <p:extLst>
      <p:ext uri="{BB962C8B-B14F-4D97-AF65-F5344CB8AC3E}">
        <p14:creationId xmlns:p14="http://schemas.microsoft.com/office/powerpoint/2010/main" val="2417461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645EF7B-FCA6-52E3-0CAC-C676BAC0D054}"/>
              </a:ext>
            </a:extLst>
          </p:cNvPr>
          <p:cNvSpPr txBox="1"/>
          <p:nvPr/>
        </p:nvSpPr>
        <p:spPr>
          <a:xfrm>
            <a:off x="2260323" y="1681080"/>
            <a:ext cx="2011895" cy="5232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algn="ctr"/>
            <a:r>
              <a:rPr lang="en-GB" sz="2800" b="1" dirty="0"/>
              <a:t>Taking Stock</a:t>
            </a:r>
          </a:p>
        </p:txBody>
      </p:sp>
      <p:sp>
        <p:nvSpPr>
          <p:cNvPr id="8" name="TextBox 7">
            <a:extLst>
              <a:ext uri="{FF2B5EF4-FFF2-40B4-BE49-F238E27FC236}">
                <a16:creationId xmlns:a16="http://schemas.microsoft.com/office/drawing/2014/main" id="{A2F4DCCA-67B2-AB8A-95C1-C27E4977FBAD}"/>
              </a:ext>
            </a:extLst>
          </p:cNvPr>
          <p:cNvSpPr txBox="1"/>
          <p:nvPr/>
        </p:nvSpPr>
        <p:spPr>
          <a:xfrm>
            <a:off x="8070693" y="1629629"/>
            <a:ext cx="1768243" cy="523220"/>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pPr algn="ctr"/>
            <a:r>
              <a:rPr lang="en-GB" sz="2800" b="1" dirty="0"/>
              <a:t>Policy Lab</a:t>
            </a:r>
          </a:p>
        </p:txBody>
      </p:sp>
      <p:sp>
        <p:nvSpPr>
          <p:cNvPr id="9" name="Down Arrow 8">
            <a:extLst>
              <a:ext uri="{FF2B5EF4-FFF2-40B4-BE49-F238E27FC236}">
                <a16:creationId xmlns:a16="http://schemas.microsoft.com/office/drawing/2014/main" id="{FE11B13B-99F5-42B4-8211-7FFF352BC784}"/>
              </a:ext>
            </a:extLst>
          </p:cNvPr>
          <p:cNvSpPr/>
          <p:nvPr/>
        </p:nvSpPr>
        <p:spPr>
          <a:xfrm>
            <a:off x="2658163" y="2206926"/>
            <a:ext cx="1250731" cy="331075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Down Arrow 9">
            <a:extLst>
              <a:ext uri="{FF2B5EF4-FFF2-40B4-BE49-F238E27FC236}">
                <a16:creationId xmlns:a16="http://schemas.microsoft.com/office/drawing/2014/main" id="{ED0925BF-5AEB-D1FE-354B-334EF8DFF592}"/>
              </a:ext>
            </a:extLst>
          </p:cNvPr>
          <p:cNvSpPr/>
          <p:nvPr/>
        </p:nvSpPr>
        <p:spPr>
          <a:xfrm>
            <a:off x="8360680" y="2152849"/>
            <a:ext cx="1250731" cy="3310758"/>
          </a:xfrm>
          <a:prstGeom prst="down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FE88B4E1-ED3D-2BBA-4BB1-8E2C145E8DE0}"/>
              </a:ext>
            </a:extLst>
          </p:cNvPr>
          <p:cNvSpPr txBox="1"/>
          <p:nvPr/>
        </p:nvSpPr>
        <p:spPr>
          <a:xfrm>
            <a:off x="838200" y="2413794"/>
            <a:ext cx="4890654" cy="3693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en-GB" dirty="0"/>
              <a:t>Compendium of risks, resources and inequalities</a:t>
            </a:r>
          </a:p>
        </p:txBody>
      </p:sp>
      <p:sp>
        <p:nvSpPr>
          <p:cNvPr id="12" name="TextBox 11">
            <a:extLst>
              <a:ext uri="{FF2B5EF4-FFF2-40B4-BE49-F238E27FC236}">
                <a16:creationId xmlns:a16="http://schemas.microsoft.com/office/drawing/2014/main" id="{73752E12-E1C0-136C-0C36-430C49400FDB}"/>
              </a:ext>
            </a:extLst>
          </p:cNvPr>
          <p:cNvSpPr txBox="1"/>
          <p:nvPr/>
        </p:nvSpPr>
        <p:spPr>
          <a:xfrm>
            <a:off x="1802822" y="2989994"/>
            <a:ext cx="2961409" cy="3693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en-GB" dirty="0"/>
              <a:t>Coping strategies of families</a:t>
            </a:r>
          </a:p>
        </p:txBody>
      </p:sp>
      <p:sp>
        <p:nvSpPr>
          <p:cNvPr id="13" name="TextBox 12">
            <a:extLst>
              <a:ext uri="{FF2B5EF4-FFF2-40B4-BE49-F238E27FC236}">
                <a16:creationId xmlns:a16="http://schemas.microsoft.com/office/drawing/2014/main" id="{91A37144-1380-54F9-1E16-3616914657D2}"/>
              </a:ext>
            </a:extLst>
          </p:cNvPr>
          <p:cNvSpPr txBox="1"/>
          <p:nvPr/>
        </p:nvSpPr>
        <p:spPr>
          <a:xfrm>
            <a:off x="1631372" y="3623562"/>
            <a:ext cx="3304308" cy="3693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en-GB" dirty="0"/>
              <a:t>Exploring resilience with families</a:t>
            </a:r>
          </a:p>
        </p:txBody>
      </p:sp>
      <p:sp>
        <p:nvSpPr>
          <p:cNvPr id="14" name="TextBox 13">
            <a:extLst>
              <a:ext uri="{FF2B5EF4-FFF2-40B4-BE49-F238E27FC236}">
                <a16:creationId xmlns:a16="http://schemas.microsoft.com/office/drawing/2014/main" id="{7E4ACFAB-4A0A-36FC-A22D-B924FD70C4C1}"/>
              </a:ext>
            </a:extLst>
          </p:cNvPr>
          <p:cNvSpPr txBox="1"/>
          <p:nvPr/>
        </p:nvSpPr>
        <p:spPr>
          <a:xfrm>
            <a:off x="2198871" y="4257130"/>
            <a:ext cx="2001148" cy="3693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en-GB" dirty="0"/>
              <a:t>Policy case studies</a:t>
            </a:r>
          </a:p>
        </p:txBody>
      </p:sp>
      <p:sp>
        <p:nvSpPr>
          <p:cNvPr id="15" name="TextBox 14">
            <a:extLst>
              <a:ext uri="{FF2B5EF4-FFF2-40B4-BE49-F238E27FC236}">
                <a16:creationId xmlns:a16="http://schemas.microsoft.com/office/drawing/2014/main" id="{73A139FE-4398-4BE3-8F1A-22D8FF1194CA}"/>
              </a:ext>
            </a:extLst>
          </p:cNvPr>
          <p:cNvSpPr txBox="1"/>
          <p:nvPr/>
        </p:nvSpPr>
        <p:spPr>
          <a:xfrm>
            <a:off x="7203015" y="2412841"/>
            <a:ext cx="3566055" cy="369332"/>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r>
              <a:rPr lang="en-GB" dirty="0"/>
              <a:t>Stakeholder panels: policy principles</a:t>
            </a:r>
          </a:p>
        </p:txBody>
      </p:sp>
      <p:sp>
        <p:nvSpPr>
          <p:cNvPr id="16" name="TextBox 15">
            <a:extLst>
              <a:ext uri="{FF2B5EF4-FFF2-40B4-BE49-F238E27FC236}">
                <a16:creationId xmlns:a16="http://schemas.microsoft.com/office/drawing/2014/main" id="{B5CC0D8E-3ED4-FAAB-15DB-26B0B28632D4}"/>
              </a:ext>
            </a:extLst>
          </p:cNvPr>
          <p:cNvSpPr txBox="1"/>
          <p:nvPr/>
        </p:nvSpPr>
        <p:spPr>
          <a:xfrm>
            <a:off x="7429139" y="3244334"/>
            <a:ext cx="2961409" cy="369332"/>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r>
              <a:rPr lang="en-GB" dirty="0"/>
              <a:t>Tax-Benefit policy simulations</a:t>
            </a:r>
          </a:p>
        </p:txBody>
      </p:sp>
      <p:sp>
        <p:nvSpPr>
          <p:cNvPr id="17" name="TextBox 16">
            <a:extLst>
              <a:ext uri="{FF2B5EF4-FFF2-40B4-BE49-F238E27FC236}">
                <a16:creationId xmlns:a16="http://schemas.microsoft.com/office/drawing/2014/main" id="{461F7509-7A02-C4CD-D722-0753843BACC2}"/>
              </a:ext>
            </a:extLst>
          </p:cNvPr>
          <p:cNvSpPr txBox="1"/>
          <p:nvPr/>
        </p:nvSpPr>
        <p:spPr>
          <a:xfrm>
            <a:off x="8142796" y="4072464"/>
            <a:ext cx="1686495" cy="369332"/>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r>
              <a:rPr lang="en-GB" dirty="0"/>
              <a:t>Survey modules</a:t>
            </a:r>
          </a:p>
        </p:txBody>
      </p:sp>
    </p:spTree>
    <p:extLst>
      <p:ext uri="{BB962C8B-B14F-4D97-AF65-F5344CB8AC3E}">
        <p14:creationId xmlns:p14="http://schemas.microsoft.com/office/powerpoint/2010/main" val="831327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E6E59-40F3-CC5D-2DB5-34F56D8CC8D8}"/>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3BE5154E-F9CC-B459-8525-D8A06CE9662F}"/>
              </a:ext>
            </a:extLst>
          </p:cNvPr>
          <p:cNvSpPr txBox="1">
            <a:spLocks/>
          </p:cNvSpPr>
          <p:nvPr/>
        </p:nvSpPr>
        <p:spPr>
          <a:xfrm>
            <a:off x="838200" y="23154"/>
            <a:ext cx="10515600" cy="581222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065576"/>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rgbClr val="065576"/>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rgbClr val="065576"/>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rgbClr val="065576"/>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rgbClr val="065576"/>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sz="7200" b="0" dirty="0"/>
              <a:t>Cumulative </a:t>
            </a:r>
          </a:p>
          <a:p>
            <a:pPr algn="ctr"/>
            <a:r>
              <a:rPr lang="en-GB" sz="7200" b="0" dirty="0"/>
              <a:t>Inequalities in the </a:t>
            </a:r>
          </a:p>
          <a:p>
            <a:pPr algn="ctr"/>
            <a:r>
              <a:rPr lang="en-GB" sz="7200" b="0" dirty="0"/>
              <a:t>Need and </a:t>
            </a:r>
          </a:p>
          <a:p>
            <a:pPr algn="ctr"/>
            <a:r>
              <a:rPr lang="en-GB" sz="7200" b="0" dirty="0"/>
              <a:t>Capacity for </a:t>
            </a:r>
          </a:p>
          <a:p>
            <a:pPr algn="ctr"/>
            <a:r>
              <a:rPr lang="en-GB" sz="7200" b="0" dirty="0"/>
              <a:t>Family Resilience</a:t>
            </a:r>
          </a:p>
        </p:txBody>
      </p:sp>
    </p:spTree>
    <p:extLst>
      <p:ext uri="{BB962C8B-B14F-4D97-AF65-F5344CB8AC3E}">
        <p14:creationId xmlns:p14="http://schemas.microsoft.com/office/powerpoint/2010/main" val="2268203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50000" fill="hold" grpId="0"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decel="5000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decel="50000"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decel="50000" fill="hold" grpId="0"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 calcmode="lin" valueType="num">
                                      <p:cBhvr additive="base">
                                        <p:cTn id="2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F2A08-7C69-AC4A-A0A0-16005CA08E8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B4A338D-D9F1-22C5-A3F7-98BE284D902A}"/>
              </a:ext>
            </a:extLst>
          </p:cNvPr>
          <p:cNvSpPr>
            <a:spLocks noGrp="1"/>
          </p:cNvSpPr>
          <p:nvPr>
            <p:ph type="title"/>
          </p:nvPr>
        </p:nvSpPr>
        <p:spPr>
          <a:xfrm>
            <a:off x="838200" y="1527750"/>
            <a:ext cx="10515600" cy="1325563"/>
          </a:xfrm>
        </p:spPr>
        <p:txBody>
          <a:bodyPr>
            <a:noAutofit/>
          </a:bodyPr>
          <a:lstStyle/>
          <a:p>
            <a:pPr algn="ctr"/>
            <a:r>
              <a:rPr lang="en-GB" sz="6000" b="0" dirty="0"/>
              <a:t>Groups with the greatest </a:t>
            </a:r>
            <a:r>
              <a:rPr lang="en-GB" sz="6000" dirty="0"/>
              <a:t>need</a:t>
            </a:r>
            <a:r>
              <a:rPr lang="en-GB" sz="6000" b="0" dirty="0"/>
              <a:t> for resilience against labour market risks, had the least </a:t>
            </a:r>
            <a:r>
              <a:rPr lang="en-GB" sz="6000" dirty="0"/>
              <a:t>capacity</a:t>
            </a:r>
            <a:r>
              <a:rPr lang="en-GB" sz="6000" b="0" dirty="0"/>
              <a:t> to avoid poverty</a:t>
            </a:r>
          </a:p>
        </p:txBody>
      </p:sp>
      <p:sp>
        <p:nvSpPr>
          <p:cNvPr id="3" name="Marcador de contenido 3">
            <a:extLst>
              <a:ext uri="{FF2B5EF4-FFF2-40B4-BE49-F238E27FC236}">
                <a16:creationId xmlns:a16="http://schemas.microsoft.com/office/drawing/2014/main" id="{5AFBD479-1AF1-6239-CE7B-6A1E2C932BBC}"/>
              </a:ext>
            </a:extLst>
          </p:cNvPr>
          <p:cNvSpPr>
            <a:spLocks noGrp="1"/>
          </p:cNvSpPr>
          <p:nvPr>
            <p:ph sz="half" idx="2"/>
          </p:nvPr>
        </p:nvSpPr>
        <p:spPr>
          <a:xfrm>
            <a:off x="1612381" y="4249238"/>
            <a:ext cx="1735247" cy="3684588"/>
          </a:xfrm>
        </p:spPr>
        <p:txBody>
          <a:bodyPr>
            <a:normAutofit/>
          </a:bodyPr>
          <a:lstStyle/>
          <a:p>
            <a:pPr marL="0" indent="0">
              <a:buNone/>
            </a:pPr>
            <a:r>
              <a:rPr lang="en-GB" sz="2000" b="1" dirty="0"/>
              <a:t>Groups</a:t>
            </a:r>
          </a:p>
          <a:p>
            <a:r>
              <a:rPr lang="en-GB" sz="2000" dirty="0"/>
              <a:t>Family type</a:t>
            </a:r>
          </a:p>
          <a:p>
            <a:r>
              <a:rPr lang="en-GB" sz="2000" dirty="0"/>
              <a:t>Education</a:t>
            </a:r>
          </a:p>
          <a:p>
            <a:endParaRPr lang="es-ES" sz="2000" dirty="0"/>
          </a:p>
        </p:txBody>
      </p:sp>
      <p:sp>
        <p:nvSpPr>
          <p:cNvPr id="4" name="Marcador de contenido 3">
            <a:extLst>
              <a:ext uri="{FF2B5EF4-FFF2-40B4-BE49-F238E27FC236}">
                <a16:creationId xmlns:a16="http://schemas.microsoft.com/office/drawing/2014/main" id="{87D911C8-D3AB-D354-94E0-CF2DFDDA1D30}"/>
              </a:ext>
            </a:extLst>
          </p:cNvPr>
          <p:cNvSpPr txBox="1">
            <a:spLocks/>
          </p:cNvSpPr>
          <p:nvPr/>
        </p:nvSpPr>
        <p:spPr>
          <a:xfrm>
            <a:off x="4245284" y="4249238"/>
            <a:ext cx="2381114"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6557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6557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6557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6557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6557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a:t>Labour market risks</a:t>
            </a:r>
          </a:p>
          <a:p>
            <a:r>
              <a:rPr lang="en-GB" sz="2000" dirty="0"/>
              <a:t>Unemployment</a:t>
            </a:r>
          </a:p>
          <a:p>
            <a:r>
              <a:rPr lang="en-GB" sz="2000" dirty="0"/>
              <a:t>Low work intensity</a:t>
            </a:r>
          </a:p>
          <a:p>
            <a:r>
              <a:rPr lang="en-GB" sz="2000" dirty="0"/>
              <a:t>Low-wage work </a:t>
            </a:r>
          </a:p>
          <a:p>
            <a:endParaRPr lang="es-ES" sz="2000" dirty="0"/>
          </a:p>
        </p:txBody>
      </p:sp>
      <p:sp>
        <p:nvSpPr>
          <p:cNvPr id="5" name="Marcador de contenido 3">
            <a:extLst>
              <a:ext uri="{FF2B5EF4-FFF2-40B4-BE49-F238E27FC236}">
                <a16:creationId xmlns:a16="http://schemas.microsoft.com/office/drawing/2014/main" id="{B32D6BD8-5D15-7C13-6F9C-C0BA1C1127BF}"/>
              </a:ext>
            </a:extLst>
          </p:cNvPr>
          <p:cNvSpPr txBox="1">
            <a:spLocks/>
          </p:cNvSpPr>
          <p:nvPr/>
        </p:nvSpPr>
        <p:spPr>
          <a:xfrm>
            <a:off x="7524054" y="4249238"/>
            <a:ext cx="3627109"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6557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6557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6557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6557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6557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a:t>Poverty</a:t>
            </a:r>
          </a:p>
          <a:p>
            <a:r>
              <a:rPr lang="en-GB" sz="2000" dirty="0"/>
              <a:t>At-Risk-of-Poverty (AROPE)</a:t>
            </a:r>
          </a:p>
          <a:p>
            <a:r>
              <a:rPr lang="en-GB" sz="2000" dirty="0"/>
              <a:t>Poverty Gap</a:t>
            </a:r>
          </a:p>
          <a:p>
            <a:r>
              <a:rPr lang="en-GB" sz="2000" dirty="0"/>
              <a:t>Material Deprivation</a:t>
            </a:r>
            <a:endParaRPr lang="es-ES" sz="2000" dirty="0"/>
          </a:p>
        </p:txBody>
      </p:sp>
    </p:spTree>
    <p:extLst>
      <p:ext uri="{BB962C8B-B14F-4D97-AF65-F5344CB8AC3E}">
        <p14:creationId xmlns:p14="http://schemas.microsoft.com/office/powerpoint/2010/main" val="2303319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617B6-3EC6-3035-2CC7-B9186B20C0E9}"/>
            </a:ext>
          </a:extLst>
        </p:cNvPr>
        <p:cNvGrpSpPr/>
        <p:nvPr/>
      </p:nvGrpSpPr>
      <p:grpSpPr>
        <a:xfrm>
          <a:off x="0" y="0"/>
          <a:ext cx="0" cy="0"/>
          <a:chOff x="0" y="0"/>
          <a:chExt cx="0" cy="0"/>
        </a:xfrm>
      </p:grpSpPr>
      <p:sp>
        <p:nvSpPr>
          <p:cNvPr id="11" name="Título 1">
            <a:extLst>
              <a:ext uri="{FF2B5EF4-FFF2-40B4-BE49-F238E27FC236}">
                <a16:creationId xmlns:a16="http://schemas.microsoft.com/office/drawing/2014/main" id="{9BF32E30-E48A-5214-9EF6-84C5779FCCEA}"/>
              </a:ext>
            </a:extLst>
          </p:cNvPr>
          <p:cNvSpPr>
            <a:spLocks noGrp="1"/>
          </p:cNvSpPr>
          <p:nvPr>
            <p:ph type="title"/>
          </p:nvPr>
        </p:nvSpPr>
        <p:spPr>
          <a:xfrm>
            <a:off x="838200" y="2766218"/>
            <a:ext cx="10515600" cy="1325563"/>
          </a:xfrm>
        </p:spPr>
        <p:txBody>
          <a:bodyPr>
            <a:noAutofit/>
          </a:bodyPr>
          <a:lstStyle/>
          <a:p>
            <a:pPr algn="ctr"/>
            <a:r>
              <a:rPr lang="en-GB" sz="4800" b="0" dirty="0"/>
              <a:t>In traditional breadwinner families, in response to men’s unemployment women are 6% more likely to enter employment, and 8% to increase working hours </a:t>
            </a:r>
          </a:p>
        </p:txBody>
      </p:sp>
    </p:spTree>
    <p:extLst>
      <p:ext uri="{BB962C8B-B14F-4D97-AF65-F5344CB8AC3E}">
        <p14:creationId xmlns:p14="http://schemas.microsoft.com/office/powerpoint/2010/main" val="3912275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828B1-7987-084D-C74B-4AD30D1D64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0E6D31-F830-76DE-645D-B728058243AE}"/>
              </a:ext>
            </a:extLst>
          </p:cNvPr>
          <p:cNvSpPr>
            <a:spLocks noGrp="1"/>
          </p:cNvSpPr>
          <p:nvPr>
            <p:ph type="title"/>
          </p:nvPr>
        </p:nvSpPr>
        <p:spPr>
          <a:xfrm>
            <a:off x="839788" y="1425631"/>
            <a:ext cx="6584269" cy="1325563"/>
          </a:xfrm>
        </p:spPr>
        <p:txBody>
          <a:bodyPr>
            <a:noAutofit/>
          </a:bodyPr>
          <a:lstStyle/>
          <a:p>
            <a:pPr algn="ctr"/>
            <a:r>
              <a:rPr lang="en-GB" sz="4800" b="0" dirty="0"/>
              <a:t>Low-resource families go to great length the make the most of the little they have, but are often at a point of depletion</a:t>
            </a:r>
          </a:p>
        </p:txBody>
      </p:sp>
      <p:sp>
        <p:nvSpPr>
          <p:cNvPr id="3" name="Text Placeholder 2">
            <a:extLst>
              <a:ext uri="{FF2B5EF4-FFF2-40B4-BE49-F238E27FC236}">
                <a16:creationId xmlns:a16="http://schemas.microsoft.com/office/drawing/2014/main" id="{FFBE9399-7BB0-6438-11E5-E9538AB5661E}"/>
              </a:ext>
            </a:extLst>
          </p:cNvPr>
          <p:cNvSpPr>
            <a:spLocks noGrp="1"/>
          </p:cNvSpPr>
          <p:nvPr>
            <p:ph type="body" idx="1"/>
          </p:nvPr>
        </p:nvSpPr>
        <p:spPr>
          <a:xfrm>
            <a:off x="839788" y="4371862"/>
            <a:ext cx="2723219" cy="823912"/>
          </a:xfrm>
        </p:spPr>
        <p:txBody>
          <a:bodyPr/>
          <a:lstStyle/>
          <a:p>
            <a:r>
              <a:rPr lang="en-GB" dirty="0"/>
              <a:t>Trade-offs</a:t>
            </a:r>
          </a:p>
        </p:txBody>
      </p:sp>
      <p:sp>
        <p:nvSpPr>
          <p:cNvPr id="5" name="Text Placeholder 4">
            <a:extLst>
              <a:ext uri="{FF2B5EF4-FFF2-40B4-BE49-F238E27FC236}">
                <a16:creationId xmlns:a16="http://schemas.microsoft.com/office/drawing/2014/main" id="{CB5420A6-7C8C-E2A0-7F81-2CD6896242A8}"/>
              </a:ext>
            </a:extLst>
          </p:cNvPr>
          <p:cNvSpPr>
            <a:spLocks noGrp="1"/>
          </p:cNvSpPr>
          <p:nvPr>
            <p:ph type="body" sz="quarter" idx="3"/>
          </p:nvPr>
        </p:nvSpPr>
        <p:spPr>
          <a:xfrm>
            <a:off x="5916804" y="4347369"/>
            <a:ext cx="1605225" cy="823912"/>
          </a:xfrm>
        </p:spPr>
        <p:txBody>
          <a:bodyPr/>
          <a:lstStyle/>
          <a:p>
            <a:r>
              <a:rPr lang="en-GB" dirty="0"/>
              <a:t>Barriers</a:t>
            </a:r>
          </a:p>
        </p:txBody>
      </p:sp>
      <p:sp>
        <p:nvSpPr>
          <p:cNvPr id="8" name="Text Placeholder 2">
            <a:extLst>
              <a:ext uri="{FF2B5EF4-FFF2-40B4-BE49-F238E27FC236}">
                <a16:creationId xmlns:a16="http://schemas.microsoft.com/office/drawing/2014/main" id="{6BA8EB11-8CC4-38B9-E562-A7642F7B0DF2}"/>
              </a:ext>
            </a:extLst>
          </p:cNvPr>
          <p:cNvSpPr txBox="1">
            <a:spLocks/>
          </p:cNvSpPr>
          <p:nvPr/>
        </p:nvSpPr>
        <p:spPr>
          <a:xfrm>
            <a:off x="2770312" y="4688114"/>
            <a:ext cx="2723219"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065576"/>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rgbClr val="065576"/>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rgbClr val="065576"/>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rgbClr val="065576"/>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rgbClr val="065576"/>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dirty="0"/>
              <a:t>Compounded adversity</a:t>
            </a:r>
          </a:p>
        </p:txBody>
      </p:sp>
      <p:sp>
        <p:nvSpPr>
          <p:cNvPr id="9" name="Content Placeholder 3">
            <a:extLst>
              <a:ext uri="{FF2B5EF4-FFF2-40B4-BE49-F238E27FC236}">
                <a16:creationId xmlns:a16="http://schemas.microsoft.com/office/drawing/2014/main" id="{228A682A-F492-8BB5-F0FA-037F7ABCC064}"/>
              </a:ext>
            </a:extLst>
          </p:cNvPr>
          <p:cNvSpPr txBox="1">
            <a:spLocks/>
          </p:cNvSpPr>
          <p:nvPr/>
        </p:nvSpPr>
        <p:spPr>
          <a:xfrm>
            <a:off x="3832107" y="2505075"/>
            <a:ext cx="2723219"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6557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6557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6557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6557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6557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pic>
        <p:nvPicPr>
          <p:cNvPr id="13" name="Picture 12">
            <a:extLst>
              <a:ext uri="{FF2B5EF4-FFF2-40B4-BE49-F238E27FC236}">
                <a16:creationId xmlns:a16="http://schemas.microsoft.com/office/drawing/2014/main" id="{8636563E-CB00-3281-BB9F-A039732A52E8}"/>
              </a:ext>
            </a:extLst>
          </p:cNvPr>
          <p:cNvPicPr>
            <a:picLocks noChangeAspect="1"/>
          </p:cNvPicPr>
          <p:nvPr/>
        </p:nvPicPr>
        <p:blipFill>
          <a:blip r:embed="rId2"/>
          <a:stretch>
            <a:fillRect/>
          </a:stretch>
        </p:blipFill>
        <p:spPr>
          <a:xfrm>
            <a:off x="7924821" y="-119921"/>
            <a:ext cx="4345098" cy="7105337"/>
          </a:xfrm>
          <a:prstGeom prst="rect">
            <a:avLst/>
          </a:prstGeom>
        </p:spPr>
      </p:pic>
    </p:spTree>
    <p:extLst>
      <p:ext uri="{BB962C8B-B14F-4D97-AF65-F5344CB8AC3E}">
        <p14:creationId xmlns:p14="http://schemas.microsoft.com/office/powerpoint/2010/main" val="484302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E9954-30EA-AF74-9F8C-85F637C24BF6}"/>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A9F72DCA-FC17-DE03-6483-940C63175F71}"/>
              </a:ext>
            </a:extLst>
          </p:cNvPr>
          <p:cNvSpPr txBox="1"/>
          <p:nvPr/>
        </p:nvSpPr>
        <p:spPr>
          <a:xfrm>
            <a:off x="2260323" y="1681080"/>
            <a:ext cx="2011895" cy="5232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algn="ctr"/>
            <a:r>
              <a:rPr lang="en-GB" sz="2800" b="1" dirty="0"/>
              <a:t>Taking Stock</a:t>
            </a:r>
          </a:p>
        </p:txBody>
      </p:sp>
      <p:sp>
        <p:nvSpPr>
          <p:cNvPr id="8" name="TextBox 7">
            <a:extLst>
              <a:ext uri="{FF2B5EF4-FFF2-40B4-BE49-F238E27FC236}">
                <a16:creationId xmlns:a16="http://schemas.microsoft.com/office/drawing/2014/main" id="{D2358F1B-1875-9AFE-C632-23C2F5578295}"/>
              </a:ext>
            </a:extLst>
          </p:cNvPr>
          <p:cNvSpPr txBox="1"/>
          <p:nvPr/>
        </p:nvSpPr>
        <p:spPr>
          <a:xfrm>
            <a:off x="8070693" y="1629629"/>
            <a:ext cx="1768243" cy="523220"/>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pPr algn="ctr"/>
            <a:r>
              <a:rPr lang="en-GB" sz="2800" b="1" dirty="0"/>
              <a:t>Policy Lab</a:t>
            </a:r>
          </a:p>
        </p:txBody>
      </p:sp>
      <p:sp>
        <p:nvSpPr>
          <p:cNvPr id="9" name="Down Arrow 8">
            <a:extLst>
              <a:ext uri="{FF2B5EF4-FFF2-40B4-BE49-F238E27FC236}">
                <a16:creationId xmlns:a16="http://schemas.microsoft.com/office/drawing/2014/main" id="{4E9DDD38-ED85-9177-481C-761A846B924A}"/>
              </a:ext>
            </a:extLst>
          </p:cNvPr>
          <p:cNvSpPr/>
          <p:nvPr/>
        </p:nvSpPr>
        <p:spPr>
          <a:xfrm>
            <a:off x="2658163" y="2206926"/>
            <a:ext cx="1250731" cy="331075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Down Arrow 9">
            <a:extLst>
              <a:ext uri="{FF2B5EF4-FFF2-40B4-BE49-F238E27FC236}">
                <a16:creationId xmlns:a16="http://schemas.microsoft.com/office/drawing/2014/main" id="{52051010-113A-CCE3-6496-D51D6647A749}"/>
              </a:ext>
            </a:extLst>
          </p:cNvPr>
          <p:cNvSpPr/>
          <p:nvPr/>
        </p:nvSpPr>
        <p:spPr>
          <a:xfrm>
            <a:off x="8360680" y="2152849"/>
            <a:ext cx="1250731" cy="3310758"/>
          </a:xfrm>
          <a:prstGeom prst="down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FE322426-76DB-FF30-CF6B-42338E9C279D}"/>
              </a:ext>
            </a:extLst>
          </p:cNvPr>
          <p:cNvSpPr txBox="1"/>
          <p:nvPr/>
        </p:nvSpPr>
        <p:spPr>
          <a:xfrm>
            <a:off x="838200" y="2413794"/>
            <a:ext cx="4890654" cy="3693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en-GB" dirty="0"/>
              <a:t>Compendium of risks, resources and inequalities</a:t>
            </a:r>
          </a:p>
        </p:txBody>
      </p:sp>
      <p:sp>
        <p:nvSpPr>
          <p:cNvPr id="12" name="TextBox 11">
            <a:extLst>
              <a:ext uri="{FF2B5EF4-FFF2-40B4-BE49-F238E27FC236}">
                <a16:creationId xmlns:a16="http://schemas.microsoft.com/office/drawing/2014/main" id="{73F49785-3DC7-6455-D766-0857C9CF5777}"/>
              </a:ext>
            </a:extLst>
          </p:cNvPr>
          <p:cNvSpPr txBox="1"/>
          <p:nvPr/>
        </p:nvSpPr>
        <p:spPr>
          <a:xfrm>
            <a:off x="1802822" y="2989994"/>
            <a:ext cx="2961409" cy="3693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en-GB" dirty="0"/>
              <a:t>Coping strategies of families</a:t>
            </a:r>
          </a:p>
        </p:txBody>
      </p:sp>
      <p:sp>
        <p:nvSpPr>
          <p:cNvPr id="13" name="TextBox 12">
            <a:extLst>
              <a:ext uri="{FF2B5EF4-FFF2-40B4-BE49-F238E27FC236}">
                <a16:creationId xmlns:a16="http://schemas.microsoft.com/office/drawing/2014/main" id="{3CE0711A-0EFC-8880-8436-1A25D53313EC}"/>
              </a:ext>
            </a:extLst>
          </p:cNvPr>
          <p:cNvSpPr txBox="1"/>
          <p:nvPr/>
        </p:nvSpPr>
        <p:spPr>
          <a:xfrm>
            <a:off x="1631372" y="3623562"/>
            <a:ext cx="3304308" cy="3693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en-GB" dirty="0"/>
              <a:t>Exploring resilience with families</a:t>
            </a:r>
          </a:p>
        </p:txBody>
      </p:sp>
      <p:sp>
        <p:nvSpPr>
          <p:cNvPr id="14" name="TextBox 13">
            <a:extLst>
              <a:ext uri="{FF2B5EF4-FFF2-40B4-BE49-F238E27FC236}">
                <a16:creationId xmlns:a16="http://schemas.microsoft.com/office/drawing/2014/main" id="{7326BD93-BCEE-1477-9241-2F5FCD946B0F}"/>
              </a:ext>
            </a:extLst>
          </p:cNvPr>
          <p:cNvSpPr txBox="1"/>
          <p:nvPr/>
        </p:nvSpPr>
        <p:spPr>
          <a:xfrm>
            <a:off x="2198871" y="4257130"/>
            <a:ext cx="2001148" cy="3693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en-GB" dirty="0"/>
              <a:t>Policy case studies</a:t>
            </a:r>
          </a:p>
        </p:txBody>
      </p:sp>
      <p:sp>
        <p:nvSpPr>
          <p:cNvPr id="15" name="TextBox 14">
            <a:extLst>
              <a:ext uri="{FF2B5EF4-FFF2-40B4-BE49-F238E27FC236}">
                <a16:creationId xmlns:a16="http://schemas.microsoft.com/office/drawing/2014/main" id="{F1EF0057-FE55-D0C5-426C-AC18D7FF3BF8}"/>
              </a:ext>
            </a:extLst>
          </p:cNvPr>
          <p:cNvSpPr txBox="1"/>
          <p:nvPr/>
        </p:nvSpPr>
        <p:spPr>
          <a:xfrm>
            <a:off x="7203015" y="2412841"/>
            <a:ext cx="3566055" cy="369332"/>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r>
              <a:rPr lang="en-GB" dirty="0"/>
              <a:t>Stakeholder panels: policy principles</a:t>
            </a:r>
          </a:p>
        </p:txBody>
      </p:sp>
      <p:sp>
        <p:nvSpPr>
          <p:cNvPr id="16" name="TextBox 15">
            <a:extLst>
              <a:ext uri="{FF2B5EF4-FFF2-40B4-BE49-F238E27FC236}">
                <a16:creationId xmlns:a16="http://schemas.microsoft.com/office/drawing/2014/main" id="{9C00A79A-BE1F-895C-277F-176FAB68C432}"/>
              </a:ext>
            </a:extLst>
          </p:cNvPr>
          <p:cNvSpPr txBox="1"/>
          <p:nvPr/>
        </p:nvSpPr>
        <p:spPr>
          <a:xfrm>
            <a:off x="7429139" y="3244334"/>
            <a:ext cx="2961409" cy="369332"/>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r>
              <a:rPr lang="en-GB" dirty="0"/>
              <a:t>Tax-Benefit policy simulations</a:t>
            </a:r>
          </a:p>
        </p:txBody>
      </p:sp>
      <p:sp>
        <p:nvSpPr>
          <p:cNvPr id="17" name="TextBox 16">
            <a:extLst>
              <a:ext uri="{FF2B5EF4-FFF2-40B4-BE49-F238E27FC236}">
                <a16:creationId xmlns:a16="http://schemas.microsoft.com/office/drawing/2014/main" id="{6D28FC84-6AEB-0949-F063-2F4C4A6B0B0B}"/>
              </a:ext>
            </a:extLst>
          </p:cNvPr>
          <p:cNvSpPr txBox="1"/>
          <p:nvPr/>
        </p:nvSpPr>
        <p:spPr>
          <a:xfrm>
            <a:off x="8142796" y="4072464"/>
            <a:ext cx="1686495" cy="369332"/>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r>
              <a:rPr lang="en-GB" dirty="0"/>
              <a:t>Survey modules</a:t>
            </a:r>
          </a:p>
        </p:txBody>
      </p:sp>
    </p:spTree>
    <p:extLst>
      <p:ext uri="{BB962C8B-B14F-4D97-AF65-F5344CB8AC3E}">
        <p14:creationId xmlns:p14="http://schemas.microsoft.com/office/powerpoint/2010/main" val="1251788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4D001-049A-404B-2212-E07B6F62F11F}"/>
              </a:ext>
            </a:extLst>
          </p:cNvPr>
          <p:cNvSpPr>
            <a:spLocks noGrp="1"/>
          </p:cNvSpPr>
          <p:nvPr>
            <p:ph type="title"/>
          </p:nvPr>
        </p:nvSpPr>
        <p:spPr/>
        <p:txBody>
          <a:bodyPr>
            <a:normAutofit/>
          </a:bodyPr>
          <a:lstStyle/>
          <a:p>
            <a:r>
              <a:rPr lang="en-GB" dirty="0">
                <a:latin typeface="Aptos" panose="020B0004020202020204" pitchFamily="34" charset="0"/>
              </a:rPr>
              <a:t>Policy Lab designed as ‘innovation and implementation zone’</a:t>
            </a:r>
          </a:p>
        </p:txBody>
      </p:sp>
      <p:graphicFrame>
        <p:nvGraphicFramePr>
          <p:cNvPr id="6" name="Content Placeholder 5">
            <a:extLst>
              <a:ext uri="{FF2B5EF4-FFF2-40B4-BE49-F238E27FC236}">
                <a16:creationId xmlns:a16="http://schemas.microsoft.com/office/drawing/2014/main" id="{C207F1E0-1B08-66E9-BF55-A5BD72A402F3}"/>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1268953"/>
      </p:ext>
    </p:extLst>
  </p:cSld>
  <p:clrMapOvr>
    <a:masterClrMapping/>
  </p:clrMapOvr>
</p:sld>
</file>

<file path=ppt/theme/theme1.xml><?xml version="1.0" encoding="utf-8"?>
<a:theme xmlns:a="http://schemas.openxmlformats.org/drawingml/2006/main" name="Tema de Office">
  <a:themeElements>
    <a:clrScheme name="rEUsilience colors">
      <a:dk1>
        <a:srgbClr val="000000"/>
      </a:dk1>
      <a:lt1>
        <a:srgbClr val="FFFFFF"/>
      </a:lt1>
      <a:dk2>
        <a:srgbClr val="44546A"/>
      </a:dk2>
      <a:lt2>
        <a:srgbClr val="E7E6E6"/>
      </a:lt2>
      <a:accent1>
        <a:srgbClr val="065576"/>
      </a:accent1>
      <a:accent2>
        <a:srgbClr val="09719D"/>
      </a:accent2>
      <a:accent3>
        <a:srgbClr val="3AAA34"/>
      </a:accent3>
      <a:accent4>
        <a:srgbClr val="FFC000"/>
      </a:accent4>
      <a:accent5>
        <a:srgbClr val="EA5B0C"/>
      </a:accent5>
      <a:accent6>
        <a:srgbClr val="BE1622"/>
      </a:accent6>
      <a:hlink>
        <a:srgbClr val="09719D"/>
      </a:hlink>
      <a:folHlink>
        <a:srgbClr val="06557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D53CD0C3-B8C8-4130-B54C-12F981B2E237}" vid="{4DA8A9A7-1696-424E-920E-65AA1337BB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200e469-5b7b-4b9b-85b9-962f9698d994" xsi:nil="true"/>
    <lcf76f155ced4ddcb4097134ff3c332f xmlns="461d6b92-a401-45b5-8184-99016de358d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058F7979E00BA48AE1122FC0FE048E5" ma:contentTypeVersion="14" ma:contentTypeDescription="Crée un document." ma:contentTypeScope="" ma:versionID="e7ebd999c8425d65cffe783d83efdebe">
  <xsd:schema xmlns:xsd="http://www.w3.org/2001/XMLSchema" xmlns:xs="http://www.w3.org/2001/XMLSchema" xmlns:p="http://schemas.microsoft.com/office/2006/metadata/properties" xmlns:ns2="461d6b92-a401-45b5-8184-99016de358d1" xmlns:ns3="5200e469-5b7b-4b9b-85b9-962f9698d994" targetNamespace="http://schemas.microsoft.com/office/2006/metadata/properties" ma:root="true" ma:fieldsID="ee938bceac136f83787ef21716ad7aae" ns2:_="" ns3:_="">
    <xsd:import namespace="461d6b92-a401-45b5-8184-99016de358d1"/>
    <xsd:import namespace="5200e469-5b7b-4b9b-85b9-962f9698d99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1d6b92-a401-45b5-8184-99016de358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Balises d’images" ma:readOnly="false" ma:fieldId="{5cf76f15-5ced-4ddc-b409-7134ff3c332f}" ma:taxonomyMulti="true" ma:sspId="444da484-3d94-41e9-bcfe-1d6e31fc83c9"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200e469-5b7b-4b9b-85b9-962f9698d994"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abd49e1a-2cad-4938-946d-b872ae929c6d}" ma:internalName="TaxCatchAll" ma:showField="CatchAllData" ma:web="5200e469-5b7b-4b9b-85b9-962f9698d9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89A3F6-5F8A-44FC-BBF4-4206B852B81B}">
  <ds:schemaRefs>
    <ds:schemaRef ds:uri="http://schemas.microsoft.com/office/2006/metadata/properties"/>
    <ds:schemaRef ds:uri="http://schemas.microsoft.com/office/infopath/2007/PartnerControls"/>
    <ds:schemaRef ds:uri="5200e469-5b7b-4b9b-85b9-962f9698d994"/>
    <ds:schemaRef ds:uri="461d6b92-a401-45b5-8184-99016de358d1"/>
  </ds:schemaRefs>
</ds:datastoreItem>
</file>

<file path=customXml/itemProps2.xml><?xml version="1.0" encoding="utf-8"?>
<ds:datastoreItem xmlns:ds="http://schemas.openxmlformats.org/officeDocument/2006/customXml" ds:itemID="{FD9A1096-E433-42B4-864F-6513744233E3}">
  <ds:schemaRefs>
    <ds:schemaRef ds:uri="http://schemas.microsoft.com/sharepoint/v3/contenttype/forms"/>
  </ds:schemaRefs>
</ds:datastoreItem>
</file>

<file path=customXml/itemProps3.xml><?xml version="1.0" encoding="utf-8"?>
<ds:datastoreItem xmlns:ds="http://schemas.openxmlformats.org/officeDocument/2006/customXml" ds:itemID="{8D22AD69-B019-4CE2-921E-4C7F3A63D4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1d6b92-a401-45b5-8184-99016de358d1"/>
    <ds:schemaRef ds:uri="5200e469-5b7b-4b9b-85b9-962f9698d9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rEUsilience_Final_Conference_Template</Template>
  <TotalTime>3395</TotalTime>
  <Words>1227</Words>
  <Application>Microsoft Office PowerPoint</Application>
  <PresentationFormat>Widescreen</PresentationFormat>
  <Paragraphs>130</Paragraphs>
  <Slides>16</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Aptos</vt:lpstr>
      <vt:lpstr>Arial</vt:lpstr>
      <vt:lpstr>Calibri</vt:lpstr>
      <vt:lpstr>Calibri Light</vt:lpstr>
      <vt:lpstr>Times New Roman</vt:lpstr>
      <vt:lpstr>Tema de Office</vt:lpstr>
      <vt:lpstr> The State of Family Resilience in Europe Today: new evidence to support policy reform</vt:lpstr>
      <vt:lpstr>PowerPoint Presentation</vt:lpstr>
      <vt:lpstr>PowerPoint Presentation</vt:lpstr>
      <vt:lpstr>PowerPoint Presentation</vt:lpstr>
      <vt:lpstr>Groups with the greatest need for resilience against labour market risks, had the least capacity to avoid poverty</vt:lpstr>
      <vt:lpstr>In traditional breadwinner families, in response to men’s unemployment women are 6% more likely to enter employment, and 8% to increase working hours </vt:lpstr>
      <vt:lpstr>Low-resource families go to great length the make the most of the little they have, but are often at a point of depletion</vt:lpstr>
      <vt:lpstr>PowerPoint Presentation</vt:lpstr>
      <vt:lpstr>Policy Lab designed as ‘innovation and implementation zone’</vt:lpstr>
      <vt:lpstr>Aim: Develop and Test Proposals for Reform and Map Possible Implementation through:</vt:lpstr>
      <vt:lpstr>Resilience</vt:lpstr>
      <vt:lpstr>The Virtuous Cycle</vt:lpstr>
      <vt:lpstr>Principles for Family Resilience </vt:lpstr>
      <vt:lpstr>Three Policy Areas to Foster Familial Resilience while Going through Life Transitions</vt:lpstr>
      <vt:lpstr>Three Recommendations for an Implementation Roadmap</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Roosmarie Verberckmoes</dc:creator>
  <cp:lastModifiedBy>Roosmarie Verberckmoes</cp:lastModifiedBy>
  <cp:revision>10</cp:revision>
  <dcterms:created xsi:type="dcterms:W3CDTF">2025-06-05T08:35:25Z</dcterms:created>
  <dcterms:modified xsi:type="dcterms:W3CDTF">2025-06-26T17:11:36Z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0x0101005058F7979E00BA48AE1122FC0FE048E5</vt:lpwstr>
  </property>
  <property fmtid="{D5CDD505-2E9C-101B-9397-08002B2CF9AE}" pid="3" name="MediaServiceImageTags">
    <vt:lpwstr/>
  </property>
</Properties>
</file>