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8" r:id="rId6"/>
    <p:sldId id="257" r:id="rId7"/>
    <p:sldId id="267" r:id="rId8"/>
    <p:sldId id="268" r:id="rId9"/>
    <p:sldId id="269" r:id="rId10"/>
    <p:sldId id="270" r:id="rId11"/>
    <p:sldId id="260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729D"/>
    <a:srgbClr val="065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960" autoAdjust="0"/>
  </p:normalViewPr>
  <p:slideViewPr>
    <p:cSldViewPr snapToGrid="0">
      <p:cViewPr varScale="1">
        <p:scale>
          <a:sx n="75" d="100"/>
          <a:sy n="75" d="100"/>
        </p:scale>
        <p:origin x="87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a Dobrotić" userId="d58b7b34-9030-4fd8-b653-f9ab78bbccbd" providerId="ADAL" clId="{5327F7AB-8CBA-4478-BE38-D0CE0820A163}"/>
    <pc:docChg chg="custSel delSld modSld sldOrd">
      <pc:chgData name="Ivana Dobrotić" userId="d58b7b34-9030-4fd8-b653-f9ab78bbccbd" providerId="ADAL" clId="{5327F7AB-8CBA-4478-BE38-D0CE0820A163}" dt="2025-06-26T17:41:06.747" v="182" actId="20577"/>
      <pc:docMkLst>
        <pc:docMk/>
      </pc:docMkLst>
      <pc:sldChg chg="del ord">
        <pc:chgData name="Ivana Dobrotić" userId="d58b7b34-9030-4fd8-b653-f9ab78bbccbd" providerId="ADAL" clId="{5327F7AB-8CBA-4478-BE38-D0CE0820A163}" dt="2025-06-26T17:40:06.958" v="119" actId="47"/>
        <pc:sldMkLst>
          <pc:docMk/>
          <pc:sldMk cId="2223471511" sldId="265"/>
        </pc:sldMkLst>
      </pc:sldChg>
      <pc:sldChg chg="modSp mod">
        <pc:chgData name="Ivana Dobrotić" userId="d58b7b34-9030-4fd8-b653-f9ab78bbccbd" providerId="ADAL" clId="{5327F7AB-8CBA-4478-BE38-D0CE0820A163}" dt="2025-06-26T17:41:06.747" v="182" actId="20577"/>
        <pc:sldMkLst>
          <pc:docMk/>
          <pc:sldMk cId="1214161115" sldId="268"/>
        </pc:sldMkLst>
        <pc:spChg chg="mod">
          <ac:chgData name="Ivana Dobrotić" userId="d58b7b34-9030-4fd8-b653-f9ab78bbccbd" providerId="ADAL" clId="{5327F7AB-8CBA-4478-BE38-D0CE0820A163}" dt="2025-06-26T17:41:06.747" v="182" actId="20577"/>
          <ac:spMkLst>
            <pc:docMk/>
            <pc:sldMk cId="1214161115" sldId="268"/>
            <ac:spMk id="3" creationId="{CF53DE72-7F54-884D-FDA9-5591B34F6E28}"/>
          </ac:spMkLst>
        </pc:spChg>
      </pc:sldChg>
      <pc:sldChg chg="modSp mod">
        <pc:chgData name="Ivana Dobrotić" userId="d58b7b34-9030-4fd8-b653-f9ab78bbccbd" providerId="ADAL" clId="{5327F7AB-8CBA-4478-BE38-D0CE0820A163}" dt="2025-06-26T17:31:58.020" v="118" actId="20577"/>
        <pc:sldMkLst>
          <pc:docMk/>
          <pc:sldMk cId="1884433352" sldId="269"/>
        </pc:sldMkLst>
        <pc:spChg chg="mod">
          <ac:chgData name="Ivana Dobrotić" userId="d58b7b34-9030-4fd8-b653-f9ab78bbccbd" providerId="ADAL" clId="{5327F7AB-8CBA-4478-BE38-D0CE0820A163}" dt="2025-06-26T17:31:58.020" v="118" actId="20577"/>
          <ac:spMkLst>
            <pc:docMk/>
            <pc:sldMk cId="1884433352" sldId="269"/>
            <ac:spMk id="3" creationId="{7E21F802-3B9C-E807-9DDE-D8CBC5BF805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BAEDE10-6A33-632B-03CA-F298BB29D8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546BCB0-5B5B-E648-E12D-9E255B4FAE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4A8E7-E88F-6445-9E3F-BEB957C59FFB}" type="datetimeFigureOut">
              <a:rPr lang="es-ES" smtClean="0"/>
              <a:t>26/06/2025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91A9CCF-8D82-8185-409E-8430216A38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4EDE7EC-ADA8-627F-6B13-B8B17556FB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C75E6-D6D4-5A44-9E3E-C23FD1A9547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364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6D6FD-5B8E-43C8-804A-45BDD562F1A6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B6B4D-1C34-45CB-B688-ACDDD7EDF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863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B6B4D-1C34-45CB-B688-ACDDD7EDFC4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92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err="1"/>
              <a:t>Need</a:t>
            </a:r>
            <a:r>
              <a:rPr lang="hr-HR" dirty="0"/>
              <a:t> to </a:t>
            </a:r>
            <a:r>
              <a:rPr lang="hr-HR" dirty="0" err="1"/>
              <a:t>move</a:t>
            </a:r>
            <a:r>
              <a:rPr lang="hr-HR" dirty="0"/>
              <a:t> </a:t>
            </a:r>
            <a:r>
              <a:rPr lang="hr-HR" dirty="0" err="1"/>
              <a:t>away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‘</a:t>
            </a:r>
            <a:r>
              <a:rPr lang="hr-HR" dirty="0" err="1"/>
              <a:t>siloed</a:t>
            </a:r>
            <a:r>
              <a:rPr lang="hr-HR" dirty="0"/>
              <a:t>’ </a:t>
            </a:r>
            <a:r>
              <a:rPr lang="hr-HR" dirty="0" err="1"/>
              <a:t>policymaking</a:t>
            </a:r>
            <a:r>
              <a:rPr lang="hr-HR" dirty="0"/>
              <a:t> </a:t>
            </a:r>
            <a:r>
              <a:rPr lang="hr-HR" dirty="0" err="1"/>
              <a:t>towards</a:t>
            </a:r>
            <a:r>
              <a:rPr lang="hr-HR" dirty="0"/>
              <a:t> </a:t>
            </a:r>
            <a:r>
              <a:rPr lang="hr-HR" dirty="0" err="1"/>
              <a:t>thinking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terms</a:t>
            </a:r>
            <a:r>
              <a:rPr lang="hr-HR" dirty="0"/>
              <a:t> of </a:t>
            </a:r>
            <a:r>
              <a:rPr lang="hr-HR" dirty="0" err="1"/>
              <a:t>comprehensive</a:t>
            </a:r>
            <a:r>
              <a:rPr lang="hr-HR" dirty="0"/>
              <a:t> and </a:t>
            </a:r>
            <a:r>
              <a:rPr lang="hr-HR" dirty="0" err="1"/>
              <a:t>coherent</a:t>
            </a:r>
            <a:r>
              <a:rPr lang="hr-HR" dirty="0"/>
              <a:t> ‘</a:t>
            </a:r>
            <a:r>
              <a:rPr lang="hr-HR" dirty="0" err="1"/>
              <a:t>policy</a:t>
            </a:r>
            <a:r>
              <a:rPr lang="hr-HR" dirty="0"/>
              <a:t> </a:t>
            </a:r>
            <a:r>
              <a:rPr lang="hr-HR" dirty="0" err="1"/>
              <a:t>packages</a:t>
            </a:r>
            <a:r>
              <a:rPr lang="hr-HR" dirty="0"/>
              <a:t>’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B6B4D-1C34-45CB-B688-ACDDD7EDFC4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429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emf"/><Relationship Id="rId7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BE0763C-29E4-5C80-1D80-2E7A5BCE00E5}"/>
              </a:ext>
            </a:extLst>
          </p:cNvPr>
          <p:cNvSpPr/>
          <p:nvPr userDrawn="1"/>
        </p:nvSpPr>
        <p:spPr>
          <a:xfrm>
            <a:off x="0" y="1391920"/>
            <a:ext cx="12192000" cy="2966720"/>
          </a:xfrm>
          <a:prstGeom prst="rect">
            <a:avLst/>
          </a:prstGeom>
          <a:solidFill>
            <a:srgbClr val="0655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1814D7-89F7-B416-4492-1CDEC44BF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5200" y="2168810"/>
            <a:ext cx="6786880" cy="11938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pic>
        <p:nvPicPr>
          <p:cNvPr id="9" name="Imagen 8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1A21BB8C-9BC9-2F6D-2203-DB9B09ECF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9885" b="49859"/>
          <a:stretch/>
        </p:blipFill>
        <p:spPr>
          <a:xfrm rot="5400000">
            <a:off x="-95564" y="2006926"/>
            <a:ext cx="1856472" cy="16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7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BD2D9-0668-E48B-AB88-B2B4C913D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99E67A-DE95-5F7A-AB9D-939262B90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pic>
        <p:nvPicPr>
          <p:cNvPr id="8" name="Imagen 7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78AF8F7C-5E9F-1D79-F5E3-F3FE2E0FFC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3602"/>
          <a:stretch/>
        </p:blipFill>
        <p:spPr>
          <a:xfrm rot="5400000">
            <a:off x="-2329571" y="2413827"/>
            <a:ext cx="5148197" cy="489054"/>
          </a:xfrm>
          <a:prstGeom prst="rect">
            <a:avLst/>
          </a:prstGeom>
        </p:spPr>
      </p:pic>
      <p:pic>
        <p:nvPicPr>
          <p:cNvPr id="10" name="Imagen 9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CE633988-50E5-A052-77C0-9F2F7817D2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97" r="69321" b="77378"/>
          <a:stretch/>
        </p:blipFill>
        <p:spPr>
          <a:xfrm rot="5400000">
            <a:off x="-603224" y="5835676"/>
            <a:ext cx="1625547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4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9A8AA3-C44B-441C-D423-0BF0D8374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F3DC15-4E32-D3F2-1EAF-1F4D84B74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FC36CE-6216-0923-7BBF-847F194A2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DD0D00-D251-A944-52CC-2B93DDCD9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A6506A-FCAF-19DF-8747-6CF3BB818F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pic>
        <p:nvPicPr>
          <p:cNvPr id="10" name="Imagen 9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FF8FD20D-FE52-E925-7BBA-0807E6FEA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3602"/>
          <a:stretch/>
        </p:blipFill>
        <p:spPr>
          <a:xfrm rot="5400000">
            <a:off x="-2329571" y="2413827"/>
            <a:ext cx="5148197" cy="489054"/>
          </a:xfrm>
          <a:prstGeom prst="rect">
            <a:avLst/>
          </a:prstGeom>
        </p:spPr>
      </p:pic>
      <p:pic>
        <p:nvPicPr>
          <p:cNvPr id="11" name="Imagen 10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101FE2E7-7E75-F6AF-8259-DEB14AB0AE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97" r="69321" b="77378"/>
          <a:stretch/>
        </p:blipFill>
        <p:spPr>
          <a:xfrm rot="5400000">
            <a:off x="-603224" y="5835676"/>
            <a:ext cx="1625547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4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A1850893-A05A-C53E-1F5E-8DA1150E5A80}"/>
              </a:ext>
            </a:extLst>
          </p:cNvPr>
          <p:cNvSpPr/>
          <p:nvPr userDrawn="1"/>
        </p:nvSpPr>
        <p:spPr>
          <a:xfrm>
            <a:off x="5511037" y="5545379"/>
            <a:ext cx="6680963" cy="894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33BE96B-C794-1B16-4928-DF7424FB62CA}"/>
              </a:ext>
            </a:extLst>
          </p:cNvPr>
          <p:cNvSpPr/>
          <p:nvPr userDrawn="1"/>
        </p:nvSpPr>
        <p:spPr>
          <a:xfrm>
            <a:off x="0" y="1"/>
            <a:ext cx="6262620" cy="5622079"/>
          </a:xfrm>
          <a:prstGeom prst="rect">
            <a:avLst/>
          </a:prstGeom>
          <a:solidFill>
            <a:srgbClr val="0655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15795D6-A9ED-D609-6A0A-C2B73878B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70" y="1357955"/>
            <a:ext cx="4505587" cy="235647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BB8771F-1E81-BD0E-D628-23CFDCDD190D}"/>
              </a:ext>
            </a:extLst>
          </p:cNvPr>
          <p:cNvSpPr txBox="1"/>
          <p:nvPr userDrawn="1"/>
        </p:nvSpPr>
        <p:spPr>
          <a:xfrm>
            <a:off x="6553834" y="5846734"/>
            <a:ext cx="353190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>
              <a:lnSpc>
                <a:spcPct val="120000"/>
              </a:lnSpc>
              <a:spcAft>
                <a:spcPts val="1000"/>
              </a:spcAft>
            </a:pPr>
            <a:r>
              <a:rPr lang="en-GB" sz="900" dirty="0">
                <a:solidFill>
                  <a:srgbClr val="05557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This project has received funding from the European Union’s Horizon Europe research and innovation programme under Grant Agreement No Project 101060410 and Innovate UK, the UK’s Innovation Agency.</a:t>
            </a:r>
            <a:endParaRPr lang="es-ES" sz="900" dirty="0">
              <a:solidFill>
                <a:srgbClr val="5A5A5A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854A109-6275-DC5B-3A1F-8CF62736FD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351" y="6035629"/>
            <a:ext cx="1096449" cy="36918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A3ABDFC-9D06-7194-64FC-851AEC119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70" y="6054575"/>
            <a:ext cx="567508" cy="38309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D3C1913B-9EF8-47CD-DA3E-92308FF53DB8}"/>
              </a:ext>
            </a:extLst>
          </p:cNvPr>
          <p:cNvGrpSpPr/>
          <p:nvPr userDrawn="1"/>
        </p:nvGrpSpPr>
        <p:grpSpPr>
          <a:xfrm>
            <a:off x="6738163" y="1144246"/>
            <a:ext cx="4923493" cy="3598271"/>
            <a:chOff x="0" y="0"/>
            <a:chExt cx="3255645" cy="2379403"/>
          </a:xfrm>
        </p:grpSpPr>
        <p:pic>
          <p:nvPicPr>
            <p:cNvPr id="3" name="Imagen 2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7187FB75-AEDD-448B-6A83-58C4B01A74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509" y="0"/>
              <a:ext cx="1202690" cy="628650"/>
            </a:xfrm>
            <a:prstGeom prst="rect">
              <a:avLst/>
            </a:prstGeom>
          </p:spPr>
        </p:pic>
        <p:pic>
          <p:nvPicPr>
            <p:cNvPr id="4" name="Imagen 3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7410E951-0DA9-CBA0-FB47-9458389EDA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83127"/>
              <a:ext cx="844550" cy="441325"/>
            </a:xfrm>
            <a:prstGeom prst="rect">
              <a:avLst/>
            </a:prstGeom>
          </p:spPr>
        </p:pic>
        <p:pic>
          <p:nvPicPr>
            <p:cNvPr id="5" name="Imagen 4" descr="Texto, 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9284AB2E-084E-672E-29B5-7C7627DA80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06582"/>
              <a:ext cx="1045845" cy="546735"/>
            </a:xfrm>
            <a:prstGeom prst="rect">
              <a:avLst/>
            </a:prstGeom>
          </p:spPr>
        </p:pic>
        <p:pic>
          <p:nvPicPr>
            <p:cNvPr id="6" name="Imagen 5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97747B85-64A4-EF6C-F04E-BB018AC5F9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490" y="734291"/>
              <a:ext cx="1010920" cy="528320"/>
            </a:xfrm>
            <a:prstGeom prst="rect">
              <a:avLst/>
            </a:prstGeom>
          </p:spPr>
        </p:pic>
        <p:pic>
          <p:nvPicPr>
            <p:cNvPr id="15" name="Imagen 14" descr="Texto&#10;&#10;Descripción generada automáticamente">
              <a:extLst>
                <a:ext uri="{FF2B5EF4-FFF2-40B4-BE49-F238E27FC236}">
                  <a16:creationId xmlns:a16="http://schemas.microsoft.com/office/drawing/2014/main" id="{F17C5C1E-B4E7-4337-5F06-3E9D56A8D8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817418"/>
              <a:ext cx="817245" cy="427355"/>
            </a:xfrm>
            <a:prstGeom prst="rect">
              <a:avLst/>
            </a:prstGeom>
          </p:spPr>
        </p:pic>
        <p:pic>
          <p:nvPicPr>
            <p:cNvPr id="16" name="Imagen 15" descr="Forma, Flecha&#10;&#10;Descripción generada automáticamente con confianza media">
              <a:extLst>
                <a:ext uri="{FF2B5EF4-FFF2-40B4-BE49-F238E27FC236}">
                  <a16:creationId xmlns:a16="http://schemas.microsoft.com/office/drawing/2014/main" id="{D5F5ACFE-AF89-3FB2-1604-617A992C3A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272" y="1593273"/>
              <a:ext cx="607060" cy="786130"/>
            </a:xfrm>
            <a:prstGeom prst="rect">
              <a:avLst/>
            </a:prstGeom>
          </p:spPr>
        </p:pic>
        <p:pic>
          <p:nvPicPr>
            <p:cNvPr id="17" name="Imagen 16" descr="Logotipo&#10;&#10;Descripción generada automáticamente">
              <a:extLst>
                <a:ext uri="{FF2B5EF4-FFF2-40B4-BE49-F238E27FC236}">
                  <a16:creationId xmlns:a16="http://schemas.microsoft.com/office/drawing/2014/main" id="{86518AF1-F3A8-300A-D835-62880E303C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1773382"/>
              <a:ext cx="1121410" cy="586105"/>
            </a:xfrm>
            <a:prstGeom prst="rect">
              <a:avLst/>
            </a:prstGeom>
          </p:spPr>
        </p:pic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A45600A-57AE-E012-BFFF-E2E992F0DC89}"/>
              </a:ext>
            </a:extLst>
          </p:cNvPr>
          <p:cNvSpPr txBox="1"/>
          <p:nvPr userDrawn="1"/>
        </p:nvSpPr>
        <p:spPr>
          <a:xfrm>
            <a:off x="7743215" y="375218"/>
            <a:ext cx="303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noProof="0" dirty="0">
                <a:solidFill>
                  <a:schemeClr val="accent1"/>
                </a:solidFill>
              </a:rPr>
              <a:t>Consortium members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F77F7629-7EA5-D14A-0807-E47CD461C22E}"/>
              </a:ext>
            </a:extLst>
          </p:cNvPr>
          <p:cNvCxnSpPr/>
          <p:nvPr userDrawn="1"/>
        </p:nvCxnSpPr>
        <p:spPr>
          <a:xfrm>
            <a:off x="8186049" y="757272"/>
            <a:ext cx="21721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1899D293-2BD3-4F2C-8FA7-4888F29AD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b="73602"/>
          <a:stretch/>
        </p:blipFill>
        <p:spPr>
          <a:xfrm>
            <a:off x="557211" y="5133026"/>
            <a:ext cx="5148197" cy="48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3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CA4E37C-DBA9-2A23-6214-FFF2035E8035}"/>
              </a:ext>
            </a:extLst>
          </p:cNvPr>
          <p:cNvSpPr/>
          <p:nvPr userDrawn="1"/>
        </p:nvSpPr>
        <p:spPr>
          <a:xfrm>
            <a:off x="10070275" y="5605153"/>
            <a:ext cx="2121725" cy="1252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DA0F1DC-5A12-42A2-6C5E-50DD97E84547}"/>
              </a:ext>
            </a:extLst>
          </p:cNvPr>
          <p:cNvSpPr/>
          <p:nvPr userDrawn="1"/>
        </p:nvSpPr>
        <p:spPr>
          <a:xfrm>
            <a:off x="608775" y="5605153"/>
            <a:ext cx="2121725" cy="1252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421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82F5BBC-4AE4-AB3A-A705-3DA08F9CC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modify the title style of the pattern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D2A041-1AAA-FE0C-82FD-BED7ED33C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modify the text styles of the pattern
Second level
Third level
Fourth level
Fifth level</a:t>
            </a:r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7A61B333-6F11-8A4A-E41C-9711D2D3E17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35780" y="5816100"/>
            <a:ext cx="1479779" cy="98553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E07639D-C94B-3FAD-D6BB-108B2EE2C2C9}"/>
              </a:ext>
            </a:extLst>
          </p:cNvPr>
          <p:cNvSpPr txBox="1"/>
          <p:nvPr userDrawn="1"/>
        </p:nvSpPr>
        <p:spPr>
          <a:xfrm>
            <a:off x="725466" y="6176963"/>
            <a:ext cx="383790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500" b="1" dirty="0">
                <a:solidFill>
                  <a:srgbClr val="065576"/>
                </a:solidFill>
              </a:rPr>
              <a:t>reusilience.eu        </a:t>
            </a:r>
            <a:r>
              <a:rPr lang="en-GB" sz="1500" b="1" dirty="0">
                <a:solidFill>
                  <a:schemeClr val="accent1"/>
                </a:solidFill>
              </a:rPr>
              <a:t>#FamilyResilience</a:t>
            </a:r>
          </a:p>
          <a:p>
            <a:pPr algn="l"/>
            <a:endParaRPr lang="es-ES" sz="1500" dirty="0">
              <a:solidFill>
                <a:srgbClr val="06557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1C5625-87E8-9A49-B2AF-2C60E805E8EE}"/>
              </a:ext>
            </a:extLst>
          </p:cNvPr>
          <p:cNvSpPr txBox="1"/>
          <p:nvPr userDrawn="1"/>
        </p:nvSpPr>
        <p:spPr>
          <a:xfrm>
            <a:off x="725466" y="6461656"/>
            <a:ext cx="72228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00" cap="none" spc="0" normalizeH="0" baseline="0" noProof="0" dirty="0">
                <a:ln>
                  <a:noFill/>
                </a:ln>
                <a:solidFill>
                  <a:srgbClr val="065576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Final conference for the </a:t>
            </a:r>
            <a:r>
              <a:rPr kumimoji="0" lang="en-GB" sz="1000" b="1" i="0" u="none" strike="noStrike" kern="100" cap="none" spc="0" normalizeH="0" baseline="0" noProof="0" dirty="0" err="1">
                <a:ln>
                  <a:noFill/>
                </a:ln>
                <a:solidFill>
                  <a:srgbClr val="065576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rEUsilience</a:t>
            </a:r>
            <a:r>
              <a:rPr kumimoji="0" lang="en-GB" sz="1000" b="1" i="0" u="none" strike="noStrike" kern="100" cap="none" spc="0" normalizeH="0" baseline="0" noProof="0" dirty="0">
                <a:ln>
                  <a:noFill/>
                </a:ln>
                <a:solidFill>
                  <a:srgbClr val="065576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project</a:t>
            </a:r>
            <a:r>
              <a:rPr kumimoji="0" lang="en-GB" sz="1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655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State of Family Resilience in Europe Today: new evidence to support policy reform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655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60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6557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6557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6557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6557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6557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6557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75235C0-03C5-21D5-4812-CF06FE43053C}"/>
              </a:ext>
            </a:extLst>
          </p:cNvPr>
          <p:cNvSpPr/>
          <p:nvPr/>
        </p:nvSpPr>
        <p:spPr>
          <a:xfrm>
            <a:off x="-35949" y="0"/>
            <a:ext cx="9271572" cy="6356959"/>
          </a:xfrm>
          <a:prstGeom prst="rect">
            <a:avLst/>
          </a:prstGeom>
          <a:solidFill>
            <a:srgbClr val="0655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F17AC7-D8F9-105C-1745-57B3CE8B2A6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46946" y="1238877"/>
            <a:ext cx="7145163" cy="2188909"/>
          </a:xfrm>
        </p:spPr>
        <p:txBody>
          <a:bodyPr>
            <a:noAutofit/>
          </a:bodyPr>
          <a:lstStyle/>
          <a:p>
            <a:pPr algn="ctr"/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The </a:t>
            </a:r>
            <a:r>
              <a:rPr lang="en-GB" dirty="0">
                <a:solidFill>
                  <a:schemeClr val="bg1"/>
                </a:solidFill>
              </a:rPr>
              <a:t>S</a:t>
            </a:r>
            <a:r>
              <a:rPr lang="en-GB" b="1" dirty="0">
                <a:solidFill>
                  <a:schemeClr val="bg1"/>
                </a:solidFill>
              </a:rPr>
              <a:t>tate of Family Resilience in Europe </a:t>
            </a:r>
            <a:r>
              <a:rPr lang="en-GB" dirty="0">
                <a:solidFill>
                  <a:schemeClr val="bg1"/>
                </a:solidFill>
              </a:rPr>
              <a:t>T</a:t>
            </a:r>
            <a:r>
              <a:rPr lang="en-GB" b="1" dirty="0">
                <a:solidFill>
                  <a:schemeClr val="bg1"/>
                </a:solidFill>
              </a:rPr>
              <a:t>oday: new evidence to support policy reform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821C5DE-0993-FB6D-ECC6-68405872DDBB}"/>
              </a:ext>
            </a:extLst>
          </p:cNvPr>
          <p:cNvSpPr/>
          <p:nvPr/>
        </p:nvSpPr>
        <p:spPr>
          <a:xfrm>
            <a:off x="-35949" y="5874706"/>
            <a:ext cx="9269260" cy="1002082"/>
          </a:xfrm>
          <a:prstGeom prst="rect">
            <a:avLst/>
          </a:prstGeom>
          <a:solidFill>
            <a:srgbClr val="0972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1D506CC7-0942-AC96-2780-D5C3D60F1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373" y="2186398"/>
            <a:ext cx="2529788" cy="1684839"/>
          </a:xfrm>
          <a:prstGeom prst="rect">
            <a:avLst/>
          </a:prstGeom>
        </p:spPr>
      </p:pic>
      <p:pic>
        <p:nvPicPr>
          <p:cNvPr id="9" name="Imagen 8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288BA9CC-D78C-C22E-1D10-1ECD1099ED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602"/>
          <a:stretch/>
        </p:blipFill>
        <p:spPr>
          <a:xfrm>
            <a:off x="-2312" y="5357453"/>
            <a:ext cx="5148197" cy="489054"/>
          </a:xfrm>
          <a:prstGeom prst="rect">
            <a:avLst/>
          </a:prstGeom>
        </p:spPr>
      </p:pic>
      <p:pic>
        <p:nvPicPr>
          <p:cNvPr id="10" name="Imagen 9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8559CB5C-C4C6-739F-6867-F7921F7BEF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925" b="73602"/>
          <a:stretch/>
        </p:blipFill>
        <p:spPr>
          <a:xfrm>
            <a:off x="5164665" y="5366864"/>
            <a:ext cx="4070958" cy="489054"/>
          </a:xfrm>
          <a:prstGeom prst="rect">
            <a:avLst/>
          </a:prstGeom>
        </p:spPr>
      </p:pic>
      <p:pic>
        <p:nvPicPr>
          <p:cNvPr id="12" name="Imagen 11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B5655BF1-28D2-C9D4-D506-5297FE8081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9885" b="49859"/>
          <a:stretch/>
        </p:blipFill>
        <p:spPr>
          <a:xfrm rot="5400000">
            <a:off x="-131513" y="1846055"/>
            <a:ext cx="1856472" cy="166534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B48B2A4-449E-A586-0149-BBB00D76093A}"/>
              </a:ext>
            </a:extLst>
          </p:cNvPr>
          <p:cNvSpPr txBox="1"/>
          <p:nvPr/>
        </p:nvSpPr>
        <p:spPr>
          <a:xfrm>
            <a:off x="9281135" y="4785849"/>
            <a:ext cx="292274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65576"/>
                </a:solidFill>
              </a:rPr>
              <a:t>reusilience.eu</a:t>
            </a:r>
            <a:endParaRPr lang="es-ES" dirty="0">
              <a:solidFill>
                <a:srgbClr val="065576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77EACBD-5B4F-E618-3085-7CDC6E692EA2}"/>
              </a:ext>
            </a:extLst>
          </p:cNvPr>
          <p:cNvSpPr txBox="1"/>
          <p:nvPr/>
        </p:nvSpPr>
        <p:spPr>
          <a:xfrm>
            <a:off x="9424217" y="6069793"/>
            <a:ext cx="260494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>
              <a:lnSpc>
                <a:spcPct val="120000"/>
              </a:lnSpc>
              <a:spcAft>
                <a:spcPts val="1000"/>
              </a:spcAft>
            </a:pPr>
            <a:r>
              <a:rPr lang="en-GB" sz="700" dirty="0">
                <a:solidFill>
                  <a:srgbClr val="05557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This project has received funding from the European Union’s Horizon Europe research and innovation programme under Grant Agreement No Project 101060410 and Innovate UK, the UK’s Innovation Agency.</a:t>
            </a:r>
            <a:endParaRPr lang="es-ES" sz="700" dirty="0">
              <a:solidFill>
                <a:srgbClr val="5A5A5A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F53A9B8-B154-7BDE-DA58-E8363AEC59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937" y="5563886"/>
            <a:ext cx="923112" cy="31082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3A886E7-60B5-085F-7EC5-886F0201CA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771" y="5587056"/>
            <a:ext cx="466572" cy="314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EE2F77-17EC-E992-969F-6ED96DE7242E}"/>
              </a:ext>
            </a:extLst>
          </p:cNvPr>
          <p:cNvSpPr txBox="1"/>
          <p:nvPr/>
        </p:nvSpPr>
        <p:spPr>
          <a:xfrm>
            <a:off x="1949811" y="3789711"/>
            <a:ext cx="6487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rEUsilience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Final Conference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+mj-lt"/>
              </a:rPr>
              <a:t>27</a:t>
            </a:r>
            <a:r>
              <a:rPr lang="en-GB" sz="2400" b="1" baseline="30000" dirty="0">
                <a:solidFill>
                  <a:schemeClr val="bg1"/>
                </a:solidFill>
                <a:latin typeface="+mj-lt"/>
              </a:rPr>
              <a:t>th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June 2025</a:t>
            </a:r>
            <a:endParaRPr lang="nl-BE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719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953B4-D7A4-A435-0641-F7CF069D2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381" y="1619865"/>
            <a:ext cx="7380748" cy="180913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+mn-lt"/>
              </a:rPr>
              <a:t>Packaging Policies for All Families: How Do We Move Towards a Comprehensive System of Support?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8146F0-BAF6-E288-42D8-D6CD5F544D15}"/>
              </a:ext>
            </a:extLst>
          </p:cNvPr>
          <p:cNvSpPr txBox="1"/>
          <p:nvPr/>
        </p:nvSpPr>
        <p:spPr>
          <a:xfrm>
            <a:off x="2202426" y="3549445"/>
            <a:ext cx="59911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Ivana Dobrotić, University of Zagreb</a:t>
            </a:r>
          </a:p>
        </p:txBody>
      </p:sp>
    </p:spTree>
    <p:extLst>
      <p:ext uri="{BB962C8B-B14F-4D97-AF65-F5344CB8AC3E}">
        <p14:creationId xmlns:p14="http://schemas.microsoft.com/office/powerpoint/2010/main" val="1137744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E20194-C0BC-4F6A-B9C1-7DB770556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994"/>
            <a:ext cx="10515600" cy="3431458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i="1" noProof="0" dirty="0"/>
              <a:t>“All the income I get — I receive a 420 kuna [€55] supplement for assistance and care, child benefit, alimony for my son, and the guaranteed minimum benefit. </a:t>
            </a:r>
            <a:r>
              <a:rPr lang="en-GB" b="1" i="1" noProof="0" dirty="0"/>
              <a:t>I pay for the flat and the water… and in the end, I’m left with a single euro. </a:t>
            </a:r>
            <a:r>
              <a:rPr lang="en-GB" i="1" noProof="0" dirty="0"/>
              <a:t>I don’t have money for anything else, so I make do. I do medical massage… I paint… I make decorative boxes, little baskets, all kinds of things.”</a:t>
            </a:r>
            <a:endParaRPr lang="en-GB" noProof="0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2000" i="1" noProof="0" dirty="0"/>
              <a:t>Lone mother, focus group in Croatia</a:t>
            </a:r>
          </a:p>
        </p:txBody>
      </p:sp>
    </p:spTree>
    <p:extLst>
      <p:ext uri="{BB962C8B-B14F-4D97-AF65-F5344CB8AC3E}">
        <p14:creationId xmlns:p14="http://schemas.microsoft.com/office/powerpoint/2010/main" val="299672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uple of toy figures holding a puzzle piece&#10;&#10;AI-generated content may be incorrect.">
            <a:extLst>
              <a:ext uri="{FF2B5EF4-FFF2-40B4-BE49-F238E27FC236}">
                <a16:creationId xmlns:a16="http://schemas.microsoft.com/office/drawing/2014/main" id="{920FEF4C-5E7B-FF06-7413-D416FF2A2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37" y="2106854"/>
            <a:ext cx="4244728" cy="3044266"/>
          </a:xfrm>
          <a:prstGeom prst="rect">
            <a:avLst/>
          </a:prstGeom>
        </p:spPr>
      </p:pic>
      <p:pic>
        <p:nvPicPr>
          <p:cNvPr id="11" name="Picture 10" descr="A group of small plastic figurines on a puzzle&#10;&#10;AI-generated content may be incorrect.">
            <a:extLst>
              <a:ext uri="{FF2B5EF4-FFF2-40B4-BE49-F238E27FC236}">
                <a16:creationId xmlns:a16="http://schemas.microsoft.com/office/drawing/2014/main" id="{2DD31EF9-A92B-01C1-2DFA-08D419A61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091" y="2106854"/>
            <a:ext cx="5277733" cy="3044266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5D988A6C-59C8-0ED4-9F7D-A6106E4F48EE}"/>
              </a:ext>
            </a:extLst>
          </p:cNvPr>
          <p:cNvSpPr/>
          <p:nvPr/>
        </p:nvSpPr>
        <p:spPr>
          <a:xfrm rot="16200000">
            <a:off x="5630668" y="7404945"/>
            <a:ext cx="232580" cy="360033"/>
          </a:xfrm>
          <a:prstGeom prst="downArrow">
            <a:avLst/>
          </a:prstGeom>
          <a:solidFill>
            <a:srgbClr val="0972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7577430-DFFC-5105-3CC0-EFE5C18A9E98}"/>
              </a:ext>
            </a:extLst>
          </p:cNvPr>
          <p:cNvGrpSpPr/>
          <p:nvPr/>
        </p:nvGrpSpPr>
        <p:grpSpPr>
          <a:xfrm>
            <a:off x="5480261" y="2336042"/>
            <a:ext cx="360033" cy="2585890"/>
            <a:chOff x="5566941" y="4330925"/>
            <a:chExt cx="360033" cy="2585890"/>
          </a:xfrm>
        </p:grpSpPr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1E371D3F-ADC1-8766-8577-98DAB94B4272}"/>
                </a:ext>
              </a:extLst>
            </p:cNvPr>
            <p:cNvSpPr/>
            <p:nvPr/>
          </p:nvSpPr>
          <p:spPr>
            <a:xfrm rot="16200000">
              <a:off x="5630668" y="6620508"/>
              <a:ext cx="232580" cy="360033"/>
            </a:xfrm>
            <a:prstGeom prst="downArrow">
              <a:avLst/>
            </a:prstGeom>
            <a:solidFill>
              <a:srgbClr val="09729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4EED2E3E-4D7E-0719-83B6-847A888967A1}"/>
                </a:ext>
              </a:extLst>
            </p:cNvPr>
            <p:cNvSpPr/>
            <p:nvPr/>
          </p:nvSpPr>
          <p:spPr>
            <a:xfrm rot="16200000">
              <a:off x="5630668" y="5836072"/>
              <a:ext cx="232580" cy="360033"/>
            </a:xfrm>
            <a:prstGeom prst="downArrow">
              <a:avLst/>
            </a:prstGeom>
            <a:solidFill>
              <a:srgbClr val="09729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DC8B53C4-E35C-91B0-F45B-DAEF8D693C47}"/>
                </a:ext>
              </a:extLst>
            </p:cNvPr>
            <p:cNvSpPr/>
            <p:nvPr/>
          </p:nvSpPr>
          <p:spPr>
            <a:xfrm rot="16200000">
              <a:off x="5630668" y="5051635"/>
              <a:ext cx="232580" cy="360033"/>
            </a:xfrm>
            <a:prstGeom prst="downArrow">
              <a:avLst/>
            </a:prstGeom>
            <a:solidFill>
              <a:srgbClr val="09729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F86BB8F1-41A5-6463-BB07-5EE9442A9CA8}"/>
                </a:ext>
              </a:extLst>
            </p:cNvPr>
            <p:cNvSpPr/>
            <p:nvPr/>
          </p:nvSpPr>
          <p:spPr>
            <a:xfrm rot="16200000">
              <a:off x="5630668" y="4267198"/>
              <a:ext cx="232580" cy="360033"/>
            </a:xfrm>
            <a:prstGeom prst="downArrow">
              <a:avLst/>
            </a:prstGeom>
            <a:solidFill>
              <a:srgbClr val="09729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8DBE70F2-3D96-E083-31C0-CED921E49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37" y="325750"/>
            <a:ext cx="10914578" cy="1270707"/>
          </a:xfrm>
        </p:spPr>
        <p:txBody>
          <a:bodyPr>
            <a:normAutofit/>
          </a:bodyPr>
          <a:lstStyle/>
          <a:p>
            <a:r>
              <a:rPr lang="en-GB" sz="4200" noProof="0" dirty="0">
                <a:latin typeface="+mn-lt"/>
              </a:rPr>
              <a:t>Towards coherent ‘policy packages’?</a:t>
            </a:r>
          </a:p>
        </p:txBody>
      </p:sp>
    </p:spTree>
    <p:extLst>
      <p:ext uri="{BB962C8B-B14F-4D97-AF65-F5344CB8AC3E}">
        <p14:creationId xmlns:p14="http://schemas.microsoft.com/office/powerpoint/2010/main" val="2428124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9031E-7845-D23A-4809-F2ABAC356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082"/>
            <a:ext cx="10515600" cy="1325563"/>
          </a:xfrm>
        </p:spPr>
        <p:txBody>
          <a:bodyPr/>
          <a:lstStyle/>
          <a:p>
            <a:r>
              <a:rPr lang="en-GB" noProof="0" dirty="0">
                <a:latin typeface="+mn-lt"/>
              </a:rPr>
              <a:t>Policies addressing all families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3DE72-7F54-884D-FDA9-5591B34F6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71288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b="1" noProof="0" dirty="0"/>
              <a:t>Make policies more inclusive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noProof="0" dirty="0"/>
              <a:t>Many families are excluded from formal support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noProof="0" dirty="0"/>
              <a:t>Support is tied to ‘standard’, stable employment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noProof="0" dirty="0"/>
              <a:t>Intersecting inequalities </a:t>
            </a:r>
            <a:r>
              <a:rPr lang="en-GB" sz="2400" noProof="0" dirty="0"/>
              <a:t>(e.g. migration</a:t>
            </a:r>
            <a:r>
              <a:rPr lang="hr-HR" sz="2400"/>
              <a:t> status</a:t>
            </a:r>
            <a:r>
              <a:rPr lang="en-GB" sz="2400" noProof="0"/>
              <a:t>…)</a:t>
            </a:r>
            <a:endParaRPr lang="en-GB" sz="2400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3042D8-2891-DDD6-B272-54F188885DF9}"/>
              </a:ext>
            </a:extLst>
          </p:cNvPr>
          <p:cNvSpPr txBox="1">
            <a:spLocks/>
          </p:cNvSpPr>
          <p:nvPr/>
        </p:nvSpPr>
        <p:spPr>
          <a:xfrm>
            <a:off x="6281928" y="1825625"/>
            <a:ext cx="49712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6557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6557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6557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6557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6557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b="1" noProof="0" dirty="0"/>
              <a:t>Provide all families with the support they need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noProof="0" dirty="0"/>
              <a:t>Some family situations and care relationships are poorly recognised and resourced </a:t>
            </a:r>
            <a:r>
              <a:rPr lang="en-GB" sz="2400" noProof="0" dirty="0"/>
              <a:t>(e.g. intensive care due to disability/illness; lone parents)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14161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2CE2A-E5AC-D927-FD61-70FFC95D1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669"/>
            <a:ext cx="10515600" cy="1325563"/>
          </a:xfrm>
        </p:spPr>
        <p:txBody>
          <a:bodyPr/>
          <a:lstStyle/>
          <a:p>
            <a:r>
              <a:rPr lang="en-GB" noProof="0" dirty="0">
                <a:latin typeface="+mn-lt"/>
              </a:rPr>
              <a:t>Coherent and flexible policies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1F802-3B9C-E807-9DDE-D8CBC5BF8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232"/>
            <a:ext cx="10695432" cy="449065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noProof="0" dirty="0"/>
              <a:t>Policies tend to be </a:t>
            </a:r>
            <a:r>
              <a:rPr lang="en-GB" b="1" noProof="0" dirty="0"/>
              <a:t>built on assumptions of stability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noProof="0" dirty="0"/>
              <a:t>Vs. families constantly navigate a range of transitions </a:t>
            </a:r>
            <a:r>
              <a:rPr lang="en-GB" sz="2200" noProof="0" dirty="0"/>
              <a:t>(e.g. childbirth, illness, separation, job loss, re-entry into employment…), </a:t>
            </a:r>
            <a:r>
              <a:rPr lang="en-GB" noProof="0" dirty="0"/>
              <a:t>with different levels of policy recognition and support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noProof="0" dirty="0"/>
              <a:t>Gaps in support </a:t>
            </a:r>
            <a:r>
              <a:rPr lang="en-GB" sz="2200" noProof="0" dirty="0"/>
              <a:t>(e.g. childcare gap</a:t>
            </a:r>
            <a:r>
              <a:rPr lang="hr-HR" sz="2200" noProof="0" dirty="0"/>
              <a:t>;</a:t>
            </a:r>
            <a:r>
              <a:rPr lang="en-GB" sz="2200" noProof="0" dirty="0"/>
              <a:t> lack of complementarity between the benefit system, labour market and care)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-GB" noProof="0" dirty="0"/>
              <a:t>Need for </a:t>
            </a:r>
            <a:r>
              <a:rPr lang="en-GB" b="1" noProof="0" dirty="0"/>
              <a:t>integrated and flexible policies </a:t>
            </a:r>
            <a:r>
              <a:rPr lang="en-GB" noProof="0" dirty="0"/>
              <a:t>supporting continuity and preventing unnecessary trade-offs</a:t>
            </a:r>
          </a:p>
        </p:txBody>
      </p:sp>
    </p:spTree>
    <p:extLst>
      <p:ext uri="{BB962C8B-B14F-4D97-AF65-F5344CB8AC3E}">
        <p14:creationId xmlns:p14="http://schemas.microsoft.com/office/powerpoint/2010/main" val="1884433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C1E-5249-FC2B-1B67-F47AC0DB7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39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Enhance</a:t>
            </a:r>
            <a:r>
              <a:rPr lang="hr-HR" dirty="0">
                <a:latin typeface="+mn-lt"/>
              </a:rPr>
              <a:t>d</a:t>
            </a:r>
            <a:r>
              <a:rPr lang="en-GB" dirty="0">
                <a:latin typeface="+mn-lt"/>
              </a:rPr>
              <a:t> coordination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E755A-708D-A08D-14C4-45746417A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9321"/>
            <a:ext cx="105156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noProof="0" dirty="0"/>
              <a:t>The more policies we have, the more </a:t>
            </a:r>
            <a:r>
              <a:rPr lang="en-GB" b="1" noProof="0" dirty="0"/>
              <a:t>complexity</a:t>
            </a:r>
            <a:r>
              <a:rPr lang="en-GB" noProof="0" dirty="0"/>
              <a:t> we create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noProof="0" dirty="0"/>
              <a:t>Families experience policies as </a:t>
            </a:r>
            <a:r>
              <a:rPr lang="en-GB" b="1" noProof="0" dirty="0"/>
              <a:t>fragmented and difficult to navigate</a:t>
            </a:r>
            <a:r>
              <a:rPr lang="en-GB" sz="2200" b="1" noProof="0" dirty="0"/>
              <a:t> </a:t>
            </a:r>
            <a:r>
              <a:rPr lang="en-GB" sz="2200" noProof="0" dirty="0"/>
              <a:t>(e.g. excessive administrative burdens, unclear information/procedures, weak coordination btw different government levels and across policy sectors)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-GB" sz="2600" noProof="0" dirty="0"/>
              <a:t>How can we </a:t>
            </a:r>
            <a:r>
              <a:rPr lang="en-GB" sz="2600" b="1" noProof="0" dirty="0"/>
              <a:t>reduce the burden on families </a:t>
            </a:r>
            <a:r>
              <a:rPr lang="en-GB" sz="2600" noProof="0" dirty="0"/>
              <a:t>while navigating support and where to locate the coordination that families need?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noProof="0" dirty="0"/>
              <a:t>Comprehensive </a:t>
            </a:r>
            <a:r>
              <a:rPr lang="en-GB" b="1" noProof="0" dirty="0"/>
              <a:t>family support services </a:t>
            </a:r>
            <a:r>
              <a:rPr lang="en-GB" sz="2200" dirty="0"/>
              <a:t>(well-resourced and locally embedded, universally available and bringing together general and highly-specialised support) </a:t>
            </a:r>
          </a:p>
        </p:txBody>
      </p:sp>
    </p:spTree>
    <p:extLst>
      <p:ext uri="{BB962C8B-B14F-4D97-AF65-F5344CB8AC3E}">
        <p14:creationId xmlns:p14="http://schemas.microsoft.com/office/powerpoint/2010/main" val="880167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41126-2862-97D7-EA92-7617530A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940" y="1060584"/>
            <a:ext cx="3942831" cy="1325563"/>
          </a:xfrm>
        </p:spPr>
        <p:txBody>
          <a:bodyPr>
            <a:normAutofit/>
          </a:bodyPr>
          <a:lstStyle/>
          <a:p>
            <a:r>
              <a:rPr lang="en-GB" sz="6000" dirty="0"/>
              <a:t>Questions?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1898734-F316-F389-A1BC-5F64CA0F47C8}"/>
              </a:ext>
            </a:extLst>
          </p:cNvPr>
          <p:cNvSpPr txBox="1">
            <a:spLocks/>
          </p:cNvSpPr>
          <p:nvPr/>
        </p:nvSpPr>
        <p:spPr>
          <a:xfrm>
            <a:off x="1175545" y="3287501"/>
            <a:ext cx="39428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500" dirty="0"/>
              <a:t>Ivana Dobrotić</a:t>
            </a:r>
            <a:endParaRPr lang="en-GB" sz="2500" dirty="0"/>
          </a:p>
          <a:p>
            <a:r>
              <a:rPr lang="hr-HR" sz="2500" dirty="0"/>
              <a:t>University of Zagreb</a:t>
            </a:r>
            <a:r>
              <a:rPr lang="en-GB" sz="2500" dirty="0"/>
              <a:t>, C</a:t>
            </a:r>
            <a:r>
              <a:rPr lang="hr-HR" sz="2500" dirty="0" err="1"/>
              <a:t>roatia</a:t>
            </a:r>
            <a:endParaRPr lang="en-GB" sz="25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AE97228-A61F-AF1A-0F7A-67962B2F88E0}"/>
              </a:ext>
            </a:extLst>
          </p:cNvPr>
          <p:cNvSpPr txBox="1"/>
          <p:nvPr/>
        </p:nvSpPr>
        <p:spPr>
          <a:xfrm>
            <a:off x="383458" y="2671948"/>
            <a:ext cx="5830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chemeClr val="bg1"/>
                </a:solidFill>
              </a:rPr>
              <a:t>ivana.dobrotic@pravo.unizg.hr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944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EUsilience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5576"/>
      </a:accent1>
      <a:accent2>
        <a:srgbClr val="09719D"/>
      </a:accent2>
      <a:accent3>
        <a:srgbClr val="3AAA34"/>
      </a:accent3>
      <a:accent4>
        <a:srgbClr val="FFC000"/>
      </a:accent4>
      <a:accent5>
        <a:srgbClr val="EA5B0C"/>
      </a:accent5>
      <a:accent6>
        <a:srgbClr val="BE1622"/>
      </a:accent6>
      <a:hlink>
        <a:srgbClr val="09719D"/>
      </a:hlink>
      <a:folHlink>
        <a:srgbClr val="06557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53CD0C3-B8C8-4130-B54C-12F981B2E237}" vid="{4DA8A9A7-1696-424E-920E-65AA1337BB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58F7979E00BA48AE1122FC0FE048E5" ma:contentTypeVersion="14" ma:contentTypeDescription="Crée un document." ma:contentTypeScope="" ma:versionID="e7ebd999c8425d65cffe783d83efdebe">
  <xsd:schema xmlns:xsd="http://www.w3.org/2001/XMLSchema" xmlns:xs="http://www.w3.org/2001/XMLSchema" xmlns:p="http://schemas.microsoft.com/office/2006/metadata/properties" xmlns:ns2="461d6b92-a401-45b5-8184-99016de358d1" xmlns:ns3="5200e469-5b7b-4b9b-85b9-962f9698d994" targetNamespace="http://schemas.microsoft.com/office/2006/metadata/properties" ma:root="true" ma:fieldsID="ee938bceac136f83787ef21716ad7aae" ns2:_="" ns3:_="">
    <xsd:import namespace="461d6b92-a401-45b5-8184-99016de358d1"/>
    <xsd:import namespace="5200e469-5b7b-4b9b-85b9-962f9698d9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d6b92-a401-45b5-8184-99016de358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444da484-3d94-41e9-bcfe-1d6e31fc83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00e469-5b7b-4b9b-85b9-962f9698d99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bd49e1a-2cad-4938-946d-b872ae929c6d}" ma:internalName="TaxCatchAll" ma:showField="CatchAllData" ma:web="5200e469-5b7b-4b9b-85b9-962f9698d9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00e469-5b7b-4b9b-85b9-962f9698d994" xsi:nil="true"/>
    <lcf76f155ced4ddcb4097134ff3c332f xmlns="461d6b92-a401-45b5-8184-99016de358d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22AD69-B019-4CE2-921E-4C7F3A63D4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1d6b92-a401-45b5-8184-99016de358d1"/>
    <ds:schemaRef ds:uri="5200e469-5b7b-4b9b-85b9-962f9698d9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9A1096-E433-42B4-864F-6513744233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89A3F6-5F8A-44FC-BBF4-4206B852B81B}">
  <ds:schemaRefs>
    <ds:schemaRef ds:uri="http://schemas.microsoft.com/office/2006/metadata/properties"/>
    <ds:schemaRef ds:uri="http://schemas.microsoft.com/office/infopath/2007/PartnerControls"/>
    <ds:schemaRef ds:uri="5200e469-5b7b-4b9b-85b9-962f9698d994"/>
    <ds:schemaRef ds:uri="461d6b92-a401-45b5-8184-99016de358d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rEUsilience_Final_Conference_Template</Template>
  <TotalTime>1849</TotalTime>
  <Words>466</Words>
  <Application>Microsoft Office PowerPoint</Application>
  <PresentationFormat>Widescreen</PresentationFormat>
  <Paragraphs>34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Times New Roman</vt:lpstr>
      <vt:lpstr>Tema de Office</vt:lpstr>
      <vt:lpstr> The State of Family Resilience in Europe Today: new evidence to support policy reform</vt:lpstr>
      <vt:lpstr>Packaging Policies for All Families: How Do We Move Towards a Comprehensive System of Support? </vt:lpstr>
      <vt:lpstr>PowerPoint Presentation</vt:lpstr>
      <vt:lpstr>Towards coherent ‘policy packages’?</vt:lpstr>
      <vt:lpstr>Policies addressing all families  </vt:lpstr>
      <vt:lpstr>Coherent and flexible policies </vt:lpstr>
      <vt:lpstr>Enhanced coordination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Roosmarie Verberckmoes</dc:creator>
  <cp:lastModifiedBy>Ivana Dobrotić</cp:lastModifiedBy>
  <cp:revision>3</cp:revision>
  <dcterms:created xsi:type="dcterms:W3CDTF">2025-06-05T08:35:25Z</dcterms:created>
  <dcterms:modified xsi:type="dcterms:W3CDTF">2025-06-26T17:41:07Z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0x0101005058F7979E00BA48AE1122FC0FE048E5</vt:lpwstr>
  </property>
  <property fmtid="{D5CDD505-2E9C-101B-9397-08002B2CF9AE}" pid="3" name="MediaServiceImageTags">
    <vt:lpwstr/>
  </property>
</Properties>
</file>