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56" r:id="rId3"/>
    <p:sldId id="260" r:id="rId4"/>
    <p:sldId id="261" r:id="rId5"/>
    <p:sldId id="258" r:id="rId6"/>
    <p:sldId id="266" r:id="rId7"/>
    <p:sldId id="259" r:id="rId8"/>
    <p:sldId id="262" r:id="rId9"/>
    <p:sldId id="263" r:id="rId10"/>
    <p:sldId id="264" r:id="rId11"/>
    <p:sldId id="265" r:id="rId12"/>
    <p:sldId id="268" r:id="rId13"/>
    <p:sldId id="267" r:id="rId14"/>
    <p:sldId id="257" r:id="rId15"/>
    <p:sldId id="269" r:id="rId16"/>
    <p:sldId id="282" r:id="rId17"/>
    <p:sldId id="283" r:id="rId18"/>
    <p:sldId id="281" r:id="rId19"/>
    <p:sldId id="273" r:id="rId20"/>
    <p:sldId id="275" r:id="rId21"/>
    <p:sldId id="279" r:id="rId22"/>
    <p:sldId id="280" r:id="rId23"/>
    <p:sldId id="27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99"/>
    <a:srgbClr val="00FF00"/>
    <a:srgbClr val="006666"/>
    <a:srgbClr val="00CC66"/>
    <a:srgbClr val="C00000"/>
    <a:srgbClr val="B2B2B2"/>
    <a:srgbClr val="008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55B3D-E955-49B9-B5A1-9CA01C60F7F2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9C0C7-6200-4A06-B15A-CE187DF5B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54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F53F0-1A1F-44AA-AD24-084D55AF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920150-7DEE-4152-83E7-E760C0223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47EEB0-C8FB-41DA-A39B-5F89C617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FE1531-E22E-4624-A0D0-856E1E67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6A7DAF-F378-4236-8885-67E6D12C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09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8EA1C-E98B-471B-9623-FA4D4967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449CD6-7D9C-4345-9A5E-520E9CB54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C6E0D7-3C67-49B7-919F-6D3C9605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C416C1-B99C-4A0B-A1D1-FD134693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C31ADB-071F-4E4C-B155-7F1FD95E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74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820CE3B-C3C4-4B74-BF64-C69C9F6AA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CB6BA8-4986-4C2B-8878-9D84535E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984572-2946-4832-BEF9-7CD57E84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C855A8-6838-4D5C-AD7B-8545A3F7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11D2ED-04B9-4A0F-88BC-E5CDFA11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7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B3059-3433-4D1F-B89A-871CE0C6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DE5753-1496-474C-B6D5-ED57AED3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5F0D69-7972-4F16-921C-E331BAF5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9E0BE5-F7E6-4707-A735-BB9CE3B9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11DCD5-EA02-4D59-8BB4-A34D4CB6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81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03B65-521D-461E-8D18-C4F29BCB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D3C0C6-CF63-401E-9AAC-7AB578A18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2A809A-BFF1-4527-A02C-6C29288C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5D31C9-545B-441B-9BD5-094155DE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0BF65D-3000-43C8-A94B-CA4DBB7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29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60A7C-30A8-425A-939A-8C011437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BE9B4-E84C-4DEF-BEAA-F5A69A78E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7184FC-13CE-4DE9-94E1-F8C378981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C76710-3514-465A-A14A-A2ADC7FD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0DDF4A-A5B2-46D5-BD71-D577ADE7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2C5B6F-6349-4D04-A919-14B85245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67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952B6-8D11-437B-8D9B-FAF78662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DB438C-9C04-425A-83B2-D7A55CD2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A19A52-B7CE-4950-96C0-FE8657202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0EC5B2-DE2F-4C90-92DB-A528DA700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7193EF-CF48-4B1C-ADC7-5056368E9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95779A0-F4B6-4E29-A3E8-2A7C2654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06E1D87-CB2F-4CD4-9941-3809B0A9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97A23E7-19AD-4146-81E5-2413118E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82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2F9C0-845A-4B0B-9341-7C080D65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D489A87-6F49-4D21-9A9A-50B09E3C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F62111-2F12-432F-8A60-853814CD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619B6A-88A6-4DA8-B9AF-6449456D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74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0757D4B-7039-425A-B297-913E4498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9050B8B-9115-41CC-BEF4-9B351E11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580000-66DC-4FBE-A53C-520380C4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84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2EFF68-75D4-4A38-BA8F-51B864A6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4A9C1F-0567-44D2-B357-9BD7C2CE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3F33570-9797-474F-9181-C7EE2273C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43C6E0-B614-435C-BD67-DE79C592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944E77-5D82-4699-B94B-1211D223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44321C-3E6F-48C2-8764-92D71ACE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44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7A97C-A0F5-4E43-9915-398BC239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DA7CDC3-EECD-44D1-BBB0-BE2FFAD0F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B07921-A549-4AE0-9072-A69CA7D1E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BD78DF-221A-4B82-B714-F852CD49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1A4DB6-61F3-4E41-AB0D-DF07E424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8AFC08-6E44-4043-921E-E5E5ADE6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37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76C8249-8C90-4E1D-B552-DB23EB58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4349BB-6C89-41E8-B972-F21924AE5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8AFD42-8A9F-4D8A-8471-C97CB4423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1FC-84A3-4F3C-9131-0DF1407902F8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2EF397-76B7-4A21-944E-1D09B4343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0BAAD8-FDCF-476B-9C1A-5AEB554F0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C590-23B7-4AB9-BBB4-96DF13D570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06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75235C0-03C5-21D5-4812-CF06FE43053C}"/>
              </a:ext>
            </a:extLst>
          </p:cNvPr>
          <p:cNvSpPr/>
          <p:nvPr/>
        </p:nvSpPr>
        <p:spPr>
          <a:xfrm>
            <a:off x="-35949" y="0"/>
            <a:ext cx="9271572" cy="6356959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F17AC7-D8F9-105C-1745-57B3CE8B2A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6946" y="1238877"/>
            <a:ext cx="7145163" cy="2188909"/>
          </a:xfrm>
        </p:spPr>
        <p:txBody>
          <a:bodyPr>
            <a:noAutofit/>
          </a:bodyPr>
          <a:lstStyle/>
          <a:p>
            <a:pPr algn="ctr"/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b="1" dirty="0">
                <a:solidFill>
                  <a:schemeClr val="bg1"/>
                </a:solidFill>
              </a:rPr>
              <a:t>tate of Family Resilience in Europe </a:t>
            </a: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b="1" dirty="0">
                <a:solidFill>
                  <a:schemeClr val="bg1"/>
                </a:solidFill>
              </a:rPr>
              <a:t>oday: new evidence to support policy reform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21C5DE-0993-FB6D-ECC6-68405872DDBB}"/>
              </a:ext>
            </a:extLst>
          </p:cNvPr>
          <p:cNvSpPr/>
          <p:nvPr/>
        </p:nvSpPr>
        <p:spPr>
          <a:xfrm>
            <a:off x="-35949" y="5874706"/>
            <a:ext cx="9269260" cy="1002082"/>
          </a:xfrm>
          <a:prstGeom prst="rect">
            <a:avLst/>
          </a:prstGeom>
          <a:solidFill>
            <a:srgbClr val="0972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D506CC7-0942-AC96-2780-D5C3D60F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373" y="2186398"/>
            <a:ext cx="2529788" cy="1684839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288BA9CC-D78C-C22E-1D10-1ECD1099E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02"/>
          <a:stretch/>
        </p:blipFill>
        <p:spPr>
          <a:xfrm>
            <a:off x="-2312" y="5357453"/>
            <a:ext cx="5148197" cy="489054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8559CB5C-C4C6-739F-6867-F7921F7BE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25" b="73602"/>
          <a:stretch/>
        </p:blipFill>
        <p:spPr>
          <a:xfrm>
            <a:off x="5164665" y="5366864"/>
            <a:ext cx="4070958" cy="489054"/>
          </a:xfrm>
          <a:prstGeom prst="rect">
            <a:avLst/>
          </a:prstGeom>
        </p:spPr>
      </p:pic>
      <p:pic>
        <p:nvPicPr>
          <p:cNvPr id="12" name="Imagen 11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B5655BF1-28D2-C9D4-D506-5297FE80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885" b="49859"/>
          <a:stretch/>
        </p:blipFill>
        <p:spPr>
          <a:xfrm rot="5400000">
            <a:off x="-131513" y="1846055"/>
            <a:ext cx="1856472" cy="166534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B48B2A4-449E-A586-0149-BBB00D76093A}"/>
              </a:ext>
            </a:extLst>
          </p:cNvPr>
          <p:cNvSpPr txBox="1"/>
          <p:nvPr/>
        </p:nvSpPr>
        <p:spPr>
          <a:xfrm>
            <a:off x="9281135" y="4785849"/>
            <a:ext cx="29227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65576"/>
                </a:solidFill>
              </a:rPr>
              <a:t>reusilience.eu</a:t>
            </a:r>
            <a:endParaRPr lang="es-ES" dirty="0">
              <a:solidFill>
                <a:srgbClr val="065576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7EACBD-5B4F-E618-3085-7CDC6E692EA2}"/>
              </a:ext>
            </a:extLst>
          </p:cNvPr>
          <p:cNvSpPr txBox="1"/>
          <p:nvPr/>
        </p:nvSpPr>
        <p:spPr>
          <a:xfrm>
            <a:off x="9424217" y="6069793"/>
            <a:ext cx="26049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lnSpc>
                <a:spcPct val="120000"/>
              </a:lnSpc>
              <a:spcAft>
                <a:spcPts val="1000"/>
              </a:spcAft>
            </a:pPr>
            <a:r>
              <a:rPr lang="en-GB" sz="700" dirty="0">
                <a:solidFill>
                  <a:srgbClr val="05557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 project has received funding from the European Union’s Horizon Europe research and innovation programme under Grant Agreement No Project 101060410 and Innovate UK, the UK’s Innovation Agency.</a:t>
            </a:r>
            <a:endParaRPr lang="es-ES" sz="700" dirty="0">
              <a:solidFill>
                <a:srgbClr val="5A5A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F53A9B8-B154-7BDE-DA58-E8363AEC5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37" y="5563886"/>
            <a:ext cx="923112" cy="3108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3A886E7-60B5-085F-7EC5-886F0201C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71" y="5587056"/>
            <a:ext cx="466572" cy="314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E2F77-17EC-E992-969F-6ED96DE7242E}"/>
              </a:ext>
            </a:extLst>
          </p:cNvPr>
          <p:cNvSpPr txBox="1"/>
          <p:nvPr/>
        </p:nvSpPr>
        <p:spPr>
          <a:xfrm>
            <a:off x="1949811" y="3789711"/>
            <a:ext cx="64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rEUsilience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Final Conference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</a:rPr>
              <a:t>27</a:t>
            </a:r>
            <a:r>
              <a:rPr lang="en-GB" sz="2400" b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June 2025</a:t>
            </a:r>
            <a:endParaRPr lang="nl-BE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1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61066A1-EF0C-481C-862A-79EB0476CFEF}"/>
              </a:ext>
            </a:extLst>
          </p:cNvPr>
          <p:cNvSpPr/>
          <p:nvPr/>
        </p:nvSpPr>
        <p:spPr>
          <a:xfrm>
            <a:off x="4446218" y="2374740"/>
            <a:ext cx="3299564" cy="2116934"/>
          </a:xfrm>
          <a:prstGeom prst="roundRect">
            <a:avLst/>
          </a:prstGeom>
          <a:solidFill>
            <a:srgbClr val="0066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41 </a:t>
            </a:r>
            <a:r>
              <a:rPr lang="pl-PL" sz="3200" b="1" dirty="0" err="1">
                <a:solidFill>
                  <a:schemeClr val="bg1"/>
                </a:solidFill>
              </a:rPr>
              <a:t>FGIs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313 </a:t>
            </a:r>
            <a:r>
              <a:rPr lang="pl-PL" sz="3200" b="1" dirty="0" err="1">
                <a:solidFill>
                  <a:schemeClr val="bg1"/>
                </a:solidFill>
              </a:rPr>
              <a:t>participants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6 </a:t>
            </a:r>
            <a:r>
              <a:rPr lang="pl-PL" sz="3200" b="1" dirty="0" err="1">
                <a:solidFill>
                  <a:schemeClr val="bg1"/>
                </a:solidFill>
              </a:rPr>
              <a:t>countries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4" name="Imagen 6" descr="Logotipo&#10;&#10;Descripción generada automáticamente">
            <a:extLst>
              <a:ext uri="{FF2B5EF4-FFF2-40B4-BE49-F238E27FC236}">
                <a16:creationId xmlns:a16="http://schemas.microsoft.com/office/drawing/2014/main" id="{8AB1F936-EC99-4376-93B3-A035CE9C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C393D4B-B162-4630-98AC-4699BD56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2" y="346059"/>
            <a:ext cx="1509604" cy="1509604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E7468C-5419-497F-AD57-BE97F70579F4}"/>
              </a:ext>
            </a:extLst>
          </p:cNvPr>
          <p:cNvSpPr txBox="1"/>
          <p:nvPr/>
        </p:nvSpPr>
        <p:spPr>
          <a:xfrm>
            <a:off x="648947" y="1994621"/>
            <a:ext cx="37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Low-income</a:t>
            </a:r>
            <a:r>
              <a:rPr lang="pl-PL" sz="3200" dirty="0"/>
              <a:t> </a:t>
            </a:r>
            <a:r>
              <a:rPr lang="pl-PL" sz="3200" dirty="0" err="1"/>
              <a:t>families</a:t>
            </a:r>
            <a:endParaRPr lang="pl-PL" sz="32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3270488-CC76-44D7-89E0-CA1C60B852FB}"/>
              </a:ext>
            </a:extLst>
          </p:cNvPr>
          <p:cNvSpPr txBox="1"/>
          <p:nvPr/>
        </p:nvSpPr>
        <p:spPr>
          <a:xfrm>
            <a:off x="5073082" y="1565307"/>
            <a:ext cx="539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Families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in </a:t>
            </a:r>
            <a:r>
              <a:rPr lang="pl-PL" sz="3200" dirty="0" err="1"/>
              <a:t>rural</a:t>
            </a:r>
            <a:r>
              <a:rPr lang="pl-PL" sz="3200" dirty="0"/>
              <a:t> </a:t>
            </a:r>
            <a:r>
              <a:rPr lang="pl-PL" sz="3200" dirty="0" err="1"/>
              <a:t>areas</a:t>
            </a:r>
            <a:endParaRPr lang="pl-PL" sz="3200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919C387C-0B65-4641-BEFB-9FA29A23C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71" y="2554776"/>
            <a:ext cx="1574208" cy="1574208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D1AB5-D970-4232-9F13-B5D0448ADF3D}"/>
              </a:ext>
            </a:extLst>
          </p:cNvPr>
          <p:cNvSpPr txBox="1"/>
          <p:nvPr/>
        </p:nvSpPr>
        <p:spPr>
          <a:xfrm>
            <a:off x="8000655" y="4232194"/>
            <a:ext cx="419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Families</a:t>
            </a:r>
            <a:r>
              <a:rPr lang="pl-PL" sz="3200" dirty="0"/>
              <a:t> with </a:t>
            </a:r>
            <a:r>
              <a:rPr lang="pl-PL" sz="3200" dirty="0" err="1"/>
              <a:t>immigrant</a:t>
            </a:r>
            <a:r>
              <a:rPr lang="pl-PL" sz="3200" dirty="0"/>
              <a:t> </a:t>
            </a:r>
            <a:r>
              <a:rPr lang="pl-PL" sz="3200" dirty="0" err="1"/>
              <a:t>background</a:t>
            </a:r>
            <a:r>
              <a:rPr lang="pl-PL" sz="3200" dirty="0"/>
              <a:t> 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F9579C3-2CB6-4899-8DED-84E35019A826}"/>
              </a:ext>
            </a:extLst>
          </p:cNvPr>
          <p:cNvSpPr txBox="1"/>
          <p:nvPr/>
        </p:nvSpPr>
        <p:spPr>
          <a:xfrm>
            <a:off x="4419934" y="6295148"/>
            <a:ext cx="539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Families</a:t>
            </a:r>
            <a:r>
              <a:rPr lang="pl-PL" sz="3200" dirty="0"/>
              <a:t> with </a:t>
            </a:r>
            <a:r>
              <a:rPr lang="pl-PL" sz="3200" dirty="0" err="1"/>
              <a:t>unpaid</a:t>
            </a:r>
            <a:r>
              <a:rPr lang="pl-PL" sz="3200" dirty="0"/>
              <a:t> </a:t>
            </a:r>
            <a:r>
              <a:rPr lang="pl-PL" sz="3200" dirty="0" err="1"/>
              <a:t>caregivers</a:t>
            </a:r>
            <a:endParaRPr lang="pl-PL" sz="3200" dirty="0"/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AAD9DAE6-30EE-4B73-B4AB-3D6BAEF62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86" y="110447"/>
            <a:ext cx="1509604" cy="1509604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C65C53E6-5E71-4FA9-9B0A-134E9EBB8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27" y="4770803"/>
            <a:ext cx="1524345" cy="15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1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61066A1-EF0C-481C-862A-79EB0476CFEF}"/>
              </a:ext>
            </a:extLst>
          </p:cNvPr>
          <p:cNvSpPr/>
          <p:nvPr/>
        </p:nvSpPr>
        <p:spPr>
          <a:xfrm>
            <a:off x="4446218" y="2374740"/>
            <a:ext cx="3299564" cy="2116934"/>
          </a:xfrm>
          <a:prstGeom prst="roundRect">
            <a:avLst/>
          </a:prstGeom>
          <a:solidFill>
            <a:srgbClr val="0066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41 </a:t>
            </a:r>
            <a:r>
              <a:rPr lang="pl-PL" sz="3200" b="1" dirty="0" err="1">
                <a:solidFill>
                  <a:schemeClr val="bg1"/>
                </a:solidFill>
              </a:rPr>
              <a:t>FGIs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313 </a:t>
            </a:r>
            <a:r>
              <a:rPr lang="pl-PL" sz="3200" b="1" dirty="0" err="1">
                <a:solidFill>
                  <a:schemeClr val="bg1"/>
                </a:solidFill>
              </a:rPr>
              <a:t>participants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6 </a:t>
            </a:r>
            <a:r>
              <a:rPr lang="pl-PL" sz="3200" b="1" dirty="0" err="1">
                <a:solidFill>
                  <a:schemeClr val="bg1"/>
                </a:solidFill>
              </a:rPr>
              <a:t>countries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F1E8756-9F43-41F8-B954-8916C55CA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05" y="3027326"/>
            <a:ext cx="1497256" cy="1497256"/>
          </a:xfrm>
          <a:prstGeom prst="rect">
            <a:avLst/>
          </a:prstGeom>
        </p:spPr>
      </p:pic>
      <p:pic>
        <p:nvPicPr>
          <p:cNvPr id="14" name="Imagen 6" descr="Logotipo&#10;&#10;Descripción generada automáticamente">
            <a:extLst>
              <a:ext uri="{FF2B5EF4-FFF2-40B4-BE49-F238E27FC236}">
                <a16:creationId xmlns:a16="http://schemas.microsoft.com/office/drawing/2014/main" id="{8AB1F936-EC99-4376-93B3-A035CE9C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C393D4B-B162-4630-98AC-4699BD56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2" y="346059"/>
            <a:ext cx="1509604" cy="1509604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E7468C-5419-497F-AD57-BE97F70579F4}"/>
              </a:ext>
            </a:extLst>
          </p:cNvPr>
          <p:cNvSpPr txBox="1"/>
          <p:nvPr/>
        </p:nvSpPr>
        <p:spPr>
          <a:xfrm>
            <a:off x="648947" y="1994621"/>
            <a:ext cx="37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Low-income</a:t>
            </a:r>
            <a:r>
              <a:rPr lang="pl-PL" sz="3200" dirty="0"/>
              <a:t> </a:t>
            </a:r>
            <a:r>
              <a:rPr lang="pl-PL" sz="3200" dirty="0" err="1"/>
              <a:t>families</a:t>
            </a:r>
            <a:endParaRPr lang="pl-PL" sz="32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9719C17-40A5-4314-BDF9-000FFD8A81DD}"/>
              </a:ext>
            </a:extLst>
          </p:cNvPr>
          <p:cNvSpPr txBox="1"/>
          <p:nvPr/>
        </p:nvSpPr>
        <p:spPr>
          <a:xfrm>
            <a:off x="225260" y="4680124"/>
            <a:ext cx="37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Single </a:t>
            </a:r>
            <a:r>
              <a:rPr lang="pl-PL" sz="3200" dirty="0" err="1"/>
              <a:t>parent</a:t>
            </a:r>
            <a:r>
              <a:rPr lang="pl-PL" sz="3200" dirty="0"/>
              <a:t> </a:t>
            </a:r>
            <a:r>
              <a:rPr lang="pl-PL" sz="3200" dirty="0" err="1"/>
              <a:t>families</a:t>
            </a:r>
            <a:endParaRPr lang="pl-PL" sz="32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3270488-CC76-44D7-89E0-CA1C60B852FB}"/>
              </a:ext>
            </a:extLst>
          </p:cNvPr>
          <p:cNvSpPr txBox="1"/>
          <p:nvPr/>
        </p:nvSpPr>
        <p:spPr>
          <a:xfrm>
            <a:off x="5073082" y="1565307"/>
            <a:ext cx="539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Families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in </a:t>
            </a:r>
            <a:r>
              <a:rPr lang="pl-PL" sz="3200" dirty="0" err="1"/>
              <a:t>rural</a:t>
            </a:r>
            <a:r>
              <a:rPr lang="pl-PL" sz="3200" dirty="0"/>
              <a:t> </a:t>
            </a:r>
            <a:r>
              <a:rPr lang="pl-PL" sz="3200" dirty="0" err="1"/>
              <a:t>areas</a:t>
            </a:r>
            <a:endParaRPr lang="pl-PL" sz="3200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919C387C-0B65-4641-BEFB-9FA29A23C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71" y="2554776"/>
            <a:ext cx="1574208" cy="1574208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D1AB5-D970-4232-9F13-B5D0448ADF3D}"/>
              </a:ext>
            </a:extLst>
          </p:cNvPr>
          <p:cNvSpPr txBox="1"/>
          <p:nvPr/>
        </p:nvSpPr>
        <p:spPr>
          <a:xfrm>
            <a:off x="8000655" y="4232194"/>
            <a:ext cx="419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Families</a:t>
            </a:r>
            <a:r>
              <a:rPr lang="pl-PL" sz="3200" dirty="0"/>
              <a:t> with </a:t>
            </a:r>
            <a:r>
              <a:rPr lang="pl-PL" sz="3200" dirty="0" err="1"/>
              <a:t>immigrant</a:t>
            </a:r>
            <a:r>
              <a:rPr lang="pl-PL" sz="3200" dirty="0"/>
              <a:t> </a:t>
            </a:r>
            <a:r>
              <a:rPr lang="pl-PL" sz="3200" dirty="0" err="1"/>
              <a:t>background</a:t>
            </a:r>
            <a:r>
              <a:rPr lang="pl-PL" sz="3200" dirty="0"/>
              <a:t> 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AAD9DAE6-30EE-4B73-B4AB-3D6BAEF62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86" y="110447"/>
            <a:ext cx="1509604" cy="1509604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C65C53E6-5E71-4FA9-9B0A-134E9EBB89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27" y="4770803"/>
            <a:ext cx="1524345" cy="152434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01F48A7-7697-4BA0-81C4-0843B69B092F}"/>
              </a:ext>
            </a:extLst>
          </p:cNvPr>
          <p:cNvSpPr txBox="1"/>
          <p:nvPr/>
        </p:nvSpPr>
        <p:spPr>
          <a:xfrm>
            <a:off x="4419934" y="6295148"/>
            <a:ext cx="539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Families</a:t>
            </a:r>
            <a:r>
              <a:rPr lang="pl-PL" sz="3200" dirty="0"/>
              <a:t> with </a:t>
            </a:r>
            <a:r>
              <a:rPr lang="pl-PL" sz="3200" dirty="0" err="1"/>
              <a:t>unpaid</a:t>
            </a:r>
            <a:r>
              <a:rPr lang="pl-PL" sz="3200" dirty="0"/>
              <a:t> </a:t>
            </a:r>
            <a:r>
              <a:rPr lang="pl-PL" sz="3200" dirty="0" err="1"/>
              <a:t>caregivers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7604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F6990241-E701-4BC8-91B6-3C617F8B9991}"/>
              </a:ext>
            </a:extLst>
          </p:cNvPr>
          <p:cNvSpPr/>
          <p:nvPr/>
        </p:nvSpPr>
        <p:spPr>
          <a:xfrm>
            <a:off x="2222650" y="2159016"/>
            <a:ext cx="5094847" cy="4557093"/>
          </a:xfrm>
          <a:prstGeom prst="flowChartConnector">
            <a:avLst/>
          </a:prstGeom>
          <a:solidFill>
            <a:srgbClr val="FFC000">
              <a:alpha val="50196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D06427C-4685-46A5-8907-F46F319F6A29}"/>
              </a:ext>
            </a:extLst>
          </p:cNvPr>
          <p:cNvSpPr txBox="1"/>
          <p:nvPr/>
        </p:nvSpPr>
        <p:spPr>
          <a:xfrm>
            <a:off x="2334854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money</a:t>
            </a:r>
            <a:endParaRPr lang="pl-PL" sz="3600" b="1" dirty="0"/>
          </a:p>
        </p:txBody>
      </p:sp>
      <p:pic>
        <p:nvPicPr>
          <p:cNvPr id="28" name="Imagen 6" descr="Logotipo&#10;&#10;Descripción generada automáticamente">
            <a:extLst>
              <a:ext uri="{FF2B5EF4-FFF2-40B4-BE49-F238E27FC236}">
                <a16:creationId xmlns:a16="http://schemas.microsoft.com/office/drawing/2014/main" id="{93A488F4-3068-4615-AB39-13445FE3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EF08D86E-1559-4232-96E3-85AB6BF43B60}"/>
              </a:ext>
            </a:extLst>
          </p:cNvPr>
          <p:cNvSpPr/>
          <p:nvPr/>
        </p:nvSpPr>
        <p:spPr>
          <a:xfrm>
            <a:off x="3804743" y="34515"/>
            <a:ext cx="5094846" cy="4557093"/>
          </a:xfrm>
          <a:prstGeom prst="flowChartConnector">
            <a:avLst/>
          </a:prstGeom>
          <a:solidFill>
            <a:srgbClr val="006666">
              <a:alpha val="49804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F6990241-E701-4BC8-91B6-3C617F8B9991}"/>
              </a:ext>
            </a:extLst>
          </p:cNvPr>
          <p:cNvSpPr/>
          <p:nvPr/>
        </p:nvSpPr>
        <p:spPr>
          <a:xfrm>
            <a:off x="2222650" y="2159016"/>
            <a:ext cx="5094847" cy="4557093"/>
          </a:xfrm>
          <a:prstGeom prst="flowChartConnector">
            <a:avLst/>
          </a:prstGeom>
          <a:solidFill>
            <a:srgbClr val="FFC000">
              <a:alpha val="50196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63C54CD-C288-49EF-B6B1-F575B113875E}"/>
              </a:ext>
            </a:extLst>
          </p:cNvPr>
          <p:cNvSpPr txBox="1"/>
          <p:nvPr/>
        </p:nvSpPr>
        <p:spPr>
          <a:xfrm>
            <a:off x="4267855" y="581366"/>
            <a:ext cx="443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secure</a:t>
            </a:r>
            <a:r>
              <a:rPr lang="pl-PL" sz="3600" b="1" dirty="0"/>
              <a:t> </a:t>
            </a:r>
            <a:r>
              <a:rPr lang="pl-PL" sz="3600" b="1" dirty="0" err="1"/>
              <a:t>paid</a:t>
            </a:r>
            <a:r>
              <a:rPr lang="pl-PL" sz="3600" b="1" dirty="0"/>
              <a:t> </a:t>
            </a:r>
            <a:r>
              <a:rPr lang="pl-PL" sz="3600" b="1" dirty="0" err="1"/>
              <a:t>work</a:t>
            </a:r>
            <a:endParaRPr lang="pl-PL" sz="3600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D06427C-4685-46A5-8907-F46F319F6A29}"/>
              </a:ext>
            </a:extLst>
          </p:cNvPr>
          <p:cNvSpPr txBox="1"/>
          <p:nvPr/>
        </p:nvSpPr>
        <p:spPr>
          <a:xfrm>
            <a:off x="2334854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money</a:t>
            </a:r>
            <a:endParaRPr lang="pl-PL" sz="3600" b="1" dirty="0"/>
          </a:p>
        </p:txBody>
      </p:sp>
      <p:pic>
        <p:nvPicPr>
          <p:cNvPr id="28" name="Imagen 6" descr="Logotipo&#10;&#10;Descripción generada automáticamente">
            <a:extLst>
              <a:ext uri="{FF2B5EF4-FFF2-40B4-BE49-F238E27FC236}">
                <a16:creationId xmlns:a16="http://schemas.microsoft.com/office/drawing/2014/main" id="{93A488F4-3068-4615-AB39-13445FE3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EF08D86E-1559-4232-96E3-85AB6BF43B60}"/>
              </a:ext>
            </a:extLst>
          </p:cNvPr>
          <p:cNvSpPr/>
          <p:nvPr/>
        </p:nvSpPr>
        <p:spPr>
          <a:xfrm>
            <a:off x="3804743" y="34515"/>
            <a:ext cx="5094846" cy="4557093"/>
          </a:xfrm>
          <a:prstGeom prst="flowChartConnector">
            <a:avLst/>
          </a:prstGeom>
          <a:solidFill>
            <a:srgbClr val="006666">
              <a:alpha val="49804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1C30B410-BAFC-4570-8CEE-B3B68FEB05CB}"/>
              </a:ext>
            </a:extLst>
          </p:cNvPr>
          <p:cNvSpPr/>
          <p:nvPr/>
        </p:nvSpPr>
        <p:spPr>
          <a:xfrm>
            <a:off x="4890556" y="2148505"/>
            <a:ext cx="5078794" cy="4578114"/>
          </a:xfrm>
          <a:prstGeom prst="flowChartConnector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F6990241-E701-4BC8-91B6-3C617F8B9991}"/>
              </a:ext>
            </a:extLst>
          </p:cNvPr>
          <p:cNvSpPr/>
          <p:nvPr/>
        </p:nvSpPr>
        <p:spPr>
          <a:xfrm>
            <a:off x="2222650" y="2159016"/>
            <a:ext cx="5094847" cy="4557093"/>
          </a:xfrm>
          <a:prstGeom prst="flowChartConnector">
            <a:avLst/>
          </a:prstGeom>
          <a:solidFill>
            <a:srgbClr val="FFC000">
              <a:alpha val="50196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63C54CD-C288-49EF-B6B1-F575B113875E}"/>
              </a:ext>
            </a:extLst>
          </p:cNvPr>
          <p:cNvSpPr txBox="1"/>
          <p:nvPr/>
        </p:nvSpPr>
        <p:spPr>
          <a:xfrm>
            <a:off x="4267855" y="581366"/>
            <a:ext cx="443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secure</a:t>
            </a:r>
            <a:r>
              <a:rPr lang="pl-PL" sz="3600" b="1" dirty="0"/>
              <a:t> </a:t>
            </a:r>
            <a:r>
              <a:rPr lang="pl-PL" sz="3600" b="1" dirty="0" err="1"/>
              <a:t>paid</a:t>
            </a:r>
            <a:r>
              <a:rPr lang="pl-PL" sz="3600" b="1" dirty="0"/>
              <a:t> </a:t>
            </a:r>
            <a:r>
              <a:rPr lang="pl-PL" sz="3600" b="1" dirty="0" err="1"/>
              <a:t>work</a:t>
            </a:r>
            <a:endParaRPr lang="pl-PL" sz="3600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D06427C-4685-46A5-8907-F46F319F6A29}"/>
              </a:ext>
            </a:extLst>
          </p:cNvPr>
          <p:cNvSpPr txBox="1"/>
          <p:nvPr/>
        </p:nvSpPr>
        <p:spPr>
          <a:xfrm>
            <a:off x="2334854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money</a:t>
            </a:r>
            <a:endParaRPr lang="pl-PL" sz="3600" b="1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97716DA-A3BA-4068-BEA5-CCCF1897B4A9}"/>
              </a:ext>
            </a:extLst>
          </p:cNvPr>
          <p:cNvSpPr txBox="1"/>
          <p:nvPr/>
        </p:nvSpPr>
        <p:spPr>
          <a:xfrm>
            <a:off x="7265890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time</a:t>
            </a:r>
            <a:endParaRPr lang="pl-PL" sz="3600" b="1" dirty="0"/>
          </a:p>
        </p:txBody>
      </p:sp>
      <p:pic>
        <p:nvPicPr>
          <p:cNvPr id="28" name="Imagen 6" descr="Logotipo&#10;&#10;Descripción generada automáticamente">
            <a:extLst>
              <a:ext uri="{FF2B5EF4-FFF2-40B4-BE49-F238E27FC236}">
                <a16:creationId xmlns:a16="http://schemas.microsoft.com/office/drawing/2014/main" id="{93A488F4-3068-4615-AB39-13445FE3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EF08D86E-1559-4232-96E3-85AB6BF43B60}"/>
              </a:ext>
            </a:extLst>
          </p:cNvPr>
          <p:cNvSpPr/>
          <p:nvPr/>
        </p:nvSpPr>
        <p:spPr>
          <a:xfrm>
            <a:off x="3804743" y="34515"/>
            <a:ext cx="5094846" cy="4557093"/>
          </a:xfrm>
          <a:prstGeom prst="flowChartConnector">
            <a:avLst/>
          </a:prstGeom>
          <a:solidFill>
            <a:srgbClr val="006666">
              <a:alpha val="49804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1C30B410-BAFC-4570-8CEE-B3B68FEB05CB}"/>
              </a:ext>
            </a:extLst>
          </p:cNvPr>
          <p:cNvSpPr/>
          <p:nvPr/>
        </p:nvSpPr>
        <p:spPr>
          <a:xfrm>
            <a:off x="4890556" y="2148505"/>
            <a:ext cx="5078794" cy="4578114"/>
          </a:xfrm>
          <a:prstGeom prst="flowChartConnector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F6990241-E701-4BC8-91B6-3C617F8B9991}"/>
              </a:ext>
            </a:extLst>
          </p:cNvPr>
          <p:cNvSpPr/>
          <p:nvPr/>
        </p:nvSpPr>
        <p:spPr>
          <a:xfrm>
            <a:off x="2222650" y="2159016"/>
            <a:ext cx="5094847" cy="4557093"/>
          </a:xfrm>
          <a:prstGeom prst="flowChartConnector">
            <a:avLst/>
          </a:prstGeom>
          <a:solidFill>
            <a:srgbClr val="FFC000">
              <a:alpha val="50196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F975A67-7611-4365-9B79-DC56B1DE4DB5}"/>
              </a:ext>
            </a:extLst>
          </p:cNvPr>
          <p:cNvSpPr txBox="1"/>
          <p:nvPr/>
        </p:nvSpPr>
        <p:spPr>
          <a:xfrm>
            <a:off x="4833053" y="2909391"/>
            <a:ext cx="26380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/>
              <a:t>Care</a:t>
            </a:r>
            <a:r>
              <a:rPr lang="pl-PL" sz="4400" b="1" dirty="0"/>
              <a:t> </a:t>
            </a:r>
            <a:r>
              <a:rPr lang="pl-PL" sz="4400" b="1" dirty="0" err="1"/>
              <a:t>trilemma</a:t>
            </a:r>
            <a:endParaRPr lang="pl-PL" sz="4400" b="1" dirty="0"/>
          </a:p>
          <a:p>
            <a:pPr algn="ctr"/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63C54CD-C288-49EF-B6B1-F575B113875E}"/>
              </a:ext>
            </a:extLst>
          </p:cNvPr>
          <p:cNvSpPr txBox="1"/>
          <p:nvPr/>
        </p:nvSpPr>
        <p:spPr>
          <a:xfrm>
            <a:off x="4267855" y="581366"/>
            <a:ext cx="443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secure</a:t>
            </a:r>
            <a:r>
              <a:rPr lang="pl-PL" sz="3600" b="1" dirty="0"/>
              <a:t> </a:t>
            </a:r>
            <a:r>
              <a:rPr lang="pl-PL" sz="3600" b="1" dirty="0" err="1"/>
              <a:t>paid</a:t>
            </a:r>
            <a:r>
              <a:rPr lang="pl-PL" sz="3600" b="1" dirty="0"/>
              <a:t> </a:t>
            </a:r>
            <a:r>
              <a:rPr lang="pl-PL" sz="3600" b="1" dirty="0" err="1"/>
              <a:t>work</a:t>
            </a:r>
            <a:endParaRPr lang="pl-PL" sz="3600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D06427C-4685-46A5-8907-F46F319F6A29}"/>
              </a:ext>
            </a:extLst>
          </p:cNvPr>
          <p:cNvSpPr txBox="1"/>
          <p:nvPr/>
        </p:nvSpPr>
        <p:spPr>
          <a:xfrm>
            <a:off x="2334854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money</a:t>
            </a:r>
            <a:endParaRPr lang="pl-PL" sz="3600" b="1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97716DA-A3BA-4068-BEA5-CCCF1897B4A9}"/>
              </a:ext>
            </a:extLst>
          </p:cNvPr>
          <p:cNvSpPr txBox="1"/>
          <p:nvPr/>
        </p:nvSpPr>
        <p:spPr>
          <a:xfrm>
            <a:off x="7265890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time</a:t>
            </a:r>
            <a:endParaRPr lang="pl-PL" sz="3600" b="1" dirty="0"/>
          </a:p>
        </p:txBody>
      </p:sp>
      <p:pic>
        <p:nvPicPr>
          <p:cNvPr id="28" name="Imagen 6" descr="Logotipo&#10;&#10;Descripción generada automáticamente">
            <a:extLst>
              <a:ext uri="{FF2B5EF4-FFF2-40B4-BE49-F238E27FC236}">
                <a16:creationId xmlns:a16="http://schemas.microsoft.com/office/drawing/2014/main" id="{93A488F4-3068-4615-AB39-13445FE3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2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Descripción generada automáticamente">
            <a:extLst>
              <a:ext uri="{FF2B5EF4-FFF2-40B4-BE49-F238E27FC236}">
                <a16:creationId xmlns:a16="http://schemas.microsoft.com/office/drawing/2014/main" id="{1C49895D-EF86-4300-8B11-E897D33E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95AE14E-EC79-49D8-8E66-2F69D7EB0E04}"/>
              </a:ext>
            </a:extLst>
          </p:cNvPr>
          <p:cNvSpPr txBox="1"/>
          <p:nvPr/>
        </p:nvSpPr>
        <p:spPr>
          <a:xfrm>
            <a:off x="4604722" y="221940"/>
            <a:ext cx="305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STRATEGIES</a:t>
            </a:r>
          </a:p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Descripción generada automáticamente">
            <a:extLst>
              <a:ext uri="{FF2B5EF4-FFF2-40B4-BE49-F238E27FC236}">
                <a16:creationId xmlns:a16="http://schemas.microsoft.com/office/drawing/2014/main" id="{1C49895D-EF86-4300-8B11-E897D33E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95AE14E-EC79-49D8-8E66-2F69D7EB0E04}"/>
              </a:ext>
            </a:extLst>
          </p:cNvPr>
          <p:cNvSpPr txBox="1"/>
          <p:nvPr/>
        </p:nvSpPr>
        <p:spPr>
          <a:xfrm>
            <a:off x="4604722" y="221940"/>
            <a:ext cx="305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STRATEGIES</a:t>
            </a:r>
          </a:p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8529C2B-3665-4102-870A-7084ECB6D3FC}"/>
              </a:ext>
            </a:extLst>
          </p:cNvPr>
          <p:cNvSpPr txBox="1"/>
          <p:nvPr/>
        </p:nvSpPr>
        <p:spPr>
          <a:xfrm>
            <a:off x="1790704" y="855446"/>
            <a:ext cx="305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ABSORPTIVE</a:t>
            </a:r>
          </a:p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67A391B-2629-425A-9639-C2F064B0B102}"/>
              </a:ext>
            </a:extLst>
          </p:cNvPr>
          <p:cNvSpPr txBox="1"/>
          <p:nvPr/>
        </p:nvSpPr>
        <p:spPr>
          <a:xfrm>
            <a:off x="7418739" y="855446"/>
            <a:ext cx="305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ADAPTIVE</a:t>
            </a:r>
          </a:p>
        </p:txBody>
      </p:sp>
    </p:spTree>
    <p:extLst>
      <p:ext uri="{BB962C8B-B14F-4D97-AF65-F5344CB8AC3E}">
        <p14:creationId xmlns:p14="http://schemas.microsoft.com/office/powerpoint/2010/main" val="276978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Descripción generada automáticamente">
            <a:extLst>
              <a:ext uri="{FF2B5EF4-FFF2-40B4-BE49-F238E27FC236}">
                <a16:creationId xmlns:a16="http://schemas.microsoft.com/office/drawing/2014/main" id="{1C49895D-EF86-4300-8B11-E897D33E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158127A-CAB2-41F2-AE19-DF329CC742AE}"/>
              </a:ext>
            </a:extLst>
          </p:cNvPr>
          <p:cNvSpPr/>
          <p:nvPr/>
        </p:nvSpPr>
        <p:spPr>
          <a:xfrm>
            <a:off x="972622" y="1599022"/>
            <a:ext cx="4844145" cy="526297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E040D7C-C8A2-4A04-964E-1EDB3044747E}"/>
              </a:ext>
            </a:extLst>
          </p:cNvPr>
          <p:cNvSpPr txBox="1"/>
          <p:nvPr/>
        </p:nvSpPr>
        <p:spPr>
          <a:xfrm>
            <a:off x="1790704" y="855446"/>
            <a:ext cx="305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ABSORPTIVE</a:t>
            </a:r>
          </a:p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D734B9E-4B8A-4F3A-9BF8-1D595BB863BD}"/>
              </a:ext>
            </a:extLst>
          </p:cNvPr>
          <p:cNvSpPr txBox="1"/>
          <p:nvPr/>
        </p:nvSpPr>
        <p:spPr>
          <a:xfrm>
            <a:off x="1122234" y="1791600"/>
            <a:ext cx="4544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Reducing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consumption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Looking</a:t>
            </a:r>
            <a:r>
              <a:rPr lang="pl-PL" sz="2800" dirty="0">
                <a:solidFill>
                  <a:schemeClr val="bg1"/>
                </a:solidFill>
              </a:rPr>
              <a:t> for </a:t>
            </a:r>
            <a:r>
              <a:rPr lang="pl-PL" sz="2800" dirty="0" err="1">
                <a:solidFill>
                  <a:schemeClr val="bg1"/>
                </a:solidFill>
              </a:rPr>
              <a:t>bargains</a:t>
            </a:r>
            <a:r>
              <a:rPr lang="pl-PL" sz="2800" dirty="0">
                <a:solidFill>
                  <a:schemeClr val="bg1"/>
                </a:solidFill>
              </a:rPr>
              <a:t> and </a:t>
            </a:r>
            <a:r>
              <a:rPr lang="pl-PL" sz="2800" dirty="0" err="1">
                <a:solidFill>
                  <a:schemeClr val="bg1"/>
                </a:solidFill>
              </a:rPr>
              <a:t>second-hand</a:t>
            </a:r>
            <a:r>
              <a:rPr lang="pl-PL" sz="2800" dirty="0">
                <a:solidFill>
                  <a:schemeClr val="bg1"/>
                </a:solidFill>
              </a:rPr>
              <a:t>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Switching</a:t>
            </a:r>
            <a:r>
              <a:rPr lang="pl-PL" sz="2800" dirty="0">
                <a:solidFill>
                  <a:schemeClr val="bg1"/>
                </a:solidFill>
              </a:rPr>
              <a:t> to </a:t>
            </a:r>
            <a:r>
              <a:rPr lang="pl-PL" sz="2800" dirty="0" err="1">
                <a:solidFill>
                  <a:schemeClr val="bg1"/>
                </a:solidFill>
              </a:rPr>
              <a:t>cheeper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product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versions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Exchanging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goods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Non-waste </a:t>
            </a:r>
            <a:r>
              <a:rPr lang="pl-PL" sz="2800" dirty="0" err="1">
                <a:solidFill>
                  <a:schemeClr val="bg1"/>
                </a:solidFill>
              </a:rPr>
              <a:t>techniques</a:t>
            </a:r>
            <a:endParaRPr lang="pl-PL" sz="2800" dirty="0">
              <a:solidFill>
                <a:schemeClr val="bg1"/>
              </a:solidFill>
            </a:endParaRPr>
          </a:p>
          <a:p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95AE14E-EC79-49D8-8E66-2F69D7EB0E04}"/>
              </a:ext>
            </a:extLst>
          </p:cNvPr>
          <p:cNvSpPr txBox="1"/>
          <p:nvPr/>
        </p:nvSpPr>
        <p:spPr>
          <a:xfrm>
            <a:off x="4604722" y="221940"/>
            <a:ext cx="305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STRATEGIES</a:t>
            </a:r>
          </a:p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BE7104C-19AC-4C82-9CAA-B33F631EE474}"/>
              </a:ext>
            </a:extLst>
          </p:cNvPr>
          <p:cNvSpPr txBox="1"/>
          <p:nvPr/>
        </p:nvSpPr>
        <p:spPr>
          <a:xfrm>
            <a:off x="7418739" y="855446"/>
            <a:ext cx="305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ADAPTIVE</a:t>
            </a:r>
          </a:p>
        </p:txBody>
      </p:sp>
    </p:spTree>
    <p:extLst>
      <p:ext uri="{BB962C8B-B14F-4D97-AF65-F5344CB8AC3E}">
        <p14:creationId xmlns:p14="http://schemas.microsoft.com/office/powerpoint/2010/main" val="312500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Descripción generada automáticamente">
            <a:extLst>
              <a:ext uri="{FF2B5EF4-FFF2-40B4-BE49-F238E27FC236}">
                <a16:creationId xmlns:a16="http://schemas.microsoft.com/office/drawing/2014/main" id="{1C49895D-EF86-4300-8B11-E897D33E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158127A-CAB2-41F2-AE19-DF329CC742AE}"/>
              </a:ext>
            </a:extLst>
          </p:cNvPr>
          <p:cNvSpPr/>
          <p:nvPr/>
        </p:nvSpPr>
        <p:spPr>
          <a:xfrm>
            <a:off x="972622" y="1599022"/>
            <a:ext cx="4844145" cy="526297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1B4975F-BB7B-45D5-9745-CD340B281FA4}"/>
              </a:ext>
            </a:extLst>
          </p:cNvPr>
          <p:cNvSpPr/>
          <p:nvPr/>
        </p:nvSpPr>
        <p:spPr>
          <a:xfrm>
            <a:off x="6524844" y="1595020"/>
            <a:ext cx="4844144" cy="5262980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E040D7C-C8A2-4A04-964E-1EDB3044747E}"/>
              </a:ext>
            </a:extLst>
          </p:cNvPr>
          <p:cNvSpPr txBox="1"/>
          <p:nvPr/>
        </p:nvSpPr>
        <p:spPr>
          <a:xfrm>
            <a:off x="1790704" y="855446"/>
            <a:ext cx="305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ABSORPTIVE</a:t>
            </a:r>
          </a:p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D9B280F-5112-4E01-9444-B679E5FECA87}"/>
              </a:ext>
            </a:extLst>
          </p:cNvPr>
          <p:cNvSpPr txBox="1"/>
          <p:nvPr/>
        </p:nvSpPr>
        <p:spPr>
          <a:xfrm>
            <a:off x="7418739" y="855446"/>
            <a:ext cx="305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ADAPTIVE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D734B9E-4B8A-4F3A-9BF8-1D595BB863BD}"/>
              </a:ext>
            </a:extLst>
          </p:cNvPr>
          <p:cNvSpPr txBox="1"/>
          <p:nvPr/>
        </p:nvSpPr>
        <p:spPr>
          <a:xfrm>
            <a:off x="1122234" y="1791600"/>
            <a:ext cx="4544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Reducing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consumption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Looking</a:t>
            </a:r>
            <a:r>
              <a:rPr lang="pl-PL" sz="2800" dirty="0">
                <a:solidFill>
                  <a:schemeClr val="bg1"/>
                </a:solidFill>
              </a:rPr>
              <a:t> for </a:t>
            </a:r>
            <a:r>
              <a:rPr lang="pl-PL" sz="2800" dirty="0" err="1">
                <a:solidFill>
                  <a:schemeClr val="bg1"/>
                </a:solidFill>
              </a:rPr>
              <a:t>bargains</a:t>
            </a:r>
            <a:r>
              <a:rPr lang="pl-PL" sz="2800" dirty="0">
                <a:solidFill>
                  <a:schemeClr val="bg1"/>
                </a:solidFill>
              </a:rPr>
              <a:t> and </a:t>
            </a:r>
            <a:r>
              <a:rPr lang="pl-PL" sz="2800" dirty="0" err="1">
                <a:solidFill>
                  <a:schemeClr val="bg1"/>
                </a:solidFill>
              </a:rPr>
              <a:t>second-hand</a:t>
            </a:r>
            <a:r>
              <a:rPr lang="pl-PL" sz="2800" dirty="0">
                <a:solidFill>
                  <a:schemeClr val="bg1"/>
                </a:solidFill>
              </a:rPr>
              <a:t>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Switching</a:t>
            </a:r>
            <a:r>
              <a:rPr lang="pl-PL" sz="2800" dirty="0">
                <a:solidFill>
                  <a:schemeClr val="bg1"/>
                </a:solidFill>
              </a:rPr>
              <a:t> to </a:t>
            </a:r>
            <a:r>
              <a:rPr lang="pl-PL" sz="2800" dirty="0" err="1">
                <a:solidFill>
                  <a:schemeClr val="bg1"/>
                </a:solidFill>
              </a:rPr>
              <a:t>cheeper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product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versions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Exchanging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goods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Non-waste </a:t>
            </a:r>
            <a:r>
              <a:rPr lang="pl-PL" sz="2800" dirty="0" err="1">
                <a:solidFill>
                  <a:schemeClr val="bg1"/>
                </a:solidFill>
              </a:rPr>
              <a:t>techniques</a:t>
            </a:r>
            <a:endParaRPr lang="pl-PL" sz="2800" dirty="0">
              <a:solidFill>
                <a:schemeClr val="bg1"/>
              </a:solidFill>
            </a:endParaRPr>
          </a:p>
          <a:p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7812E77-CA5B-4BEC-8EFC-D45BF2F2CA7C}"/>
              </a:ext>
            </a:extLst>
          </p:cNvPr>
          <p:cNvSpPr txBox="1"/>
          <p:nvPr/>
        </p:nvSpPr>
        <p:spPr>
          <a:xfrm>
            <a:off x="6824065" y="2241351"/>
            <a:ext cx="45449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Taking</a:t>
            </a:r>
            <a:r>
              <a:rPr lang="pl-PL" sz="2800" dirty="0">
                <a:solidFill>
                  <a:schemeClr val="bg1"/>
                </a:solidFill>
              </a:rPr>
              <a:t> extra </a:t>
            </a:r>
            <a:r>
              <a:rPr lang="pl-PL" sz="2800" dirty="0" err="1">
                <a:solidFill>
                  <a:schemeClr val="bg1"/>
                </a:solidFill>
              </a:rPr>
              <a:t>work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Starting</a:t>
            </a:r>
            <a:r>
              <a:rPr lang="pl-PL" sz="2800" dirty="0">
                <a:solidFill>
                  <a:schemeClr val="bg1"/>
                </a:solidFill>
              </a:rPr>
              <a:t>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Retraining</a:t>
            </a: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schemeClr val="bg1"/>
                </a:solidFill>
              </a:rPr>
              <a:t>Starting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home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production</a:t>
            </a:r>
            <a:r>
              <a:rPr lang="pl-PL" sz="2800" dirty="0">
                <a:solidFill>
                  <a:schemeClr val="bg1"/>
                </a:solidFill>
              </a:rPr>
              <a:t> of </a:t>
            </a:r>
            <a:r>
              <a:rPr lang="pl-PL" sz="2800" dirty="0" err="1">
                <a:solidFill>
                  <a:schemeClr val="bg1"/>
                </a:solidFill>
              </a:rPr>
              <a:t>goods</a:t>
            </a:r>
            <a:r>
              <a:rPr lang="pl-PL" sz="2800" dirty="0">
                <a:solidFill>
                  <a:schemeClr val="bg1"/>
                </a:solidFill>
              </a:rPr>
              <a:t> for </a:t>
            </a:r>
            <a:r>
              <a:rPr lang="pl-PL" sz="2800" dirty="0" err="1">
                <a:solidFill>
                  <a:schemeClr val="bg1"/>
                </a:solidFill>
              </a:rPr>
              <a:t>personal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use</a:t>
            </a:r>
            <a:r>
              <a:rPr lang="pl-PL" sz="2800" dirty="0">
                <a:solidFill>
                  <a:schemeClr val="bg1"/>
                </a:solidFill>
              </a:rPr>
              <a:t> and for sale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95AE14E-EC79-49D8-8E66-2F69D7EB0E04}"/>
              </a:ext>
            </a:extLst>
          </p:cNvPr>
          <p:cNvSpPr txBox="1"/>
          <p:nvPr/>
        </p:nvSpPr>
        <p:spPr>
          <a:xfrm>
            <a:off x="4604722" y="221940"/>
            <a:ext cx="305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STRATEGIES</a:t>
            </a:r>
          </a:p>
          <a:p>
            <a:pPr algn="ctr"/>
            <a:endParaRPr lang="pl-PL" sz="3200" dirty="0">
              <a:solidFill>
                <a:schemeClr val="bg1"/>
              </a:solidFill>
            </a:endParaRPr>
          </a:p>
          <a:p>
            <a:pPr algn="ctr"/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2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91F6F70-C9F1-4625-9897-1FA3D6C88AB1}"/>
              </a:ext>
            </a:extLst>
          </p:cNvPr>
          <p:cNvSpPr/>
          <p:nvPr/>
        </p:nvSpPr>
        <p:spPr>
          <a:xfrm>
            <a:off x="0" y="0"/>
            <a:ext cx="9619406" cy="6858000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bg1"/>
                </a:solidFill>
              </a:rPr>
              <a:t>Responding</a:t>
            </a:r>
            <a:r>
              <a:rPr lang="pl-PL" sz="2400" dirty="0">
                <a:solidFill>
                  <a:schemeClr val="bg1"/>
                </a:solidFill>
              </a:rPr>
              <a:t> to </a:t>
            </a:r>
            <a:r>
              <a:rPr lang="pl-PL" sz="2400" dirty="0" err="1">
                <a:solidFill>
                  <a:schemeClr val="bg1"/>
                </a:solidFill>
              </a:rPr>
              <a:t>families</a:t>
            </a:r>
            <a:r>
              <a:rPr lang="pl-PL" sz="2400" dirty="0">
                <a:solidFill>
                  <a:schemeClr val="bg1"/>
                </a:solidFill>
              </a:rPr>
              <a:t>’ </a:t>
            </a:r>
            <a:r>
              <a:rPr lang="pl-PL" sz="2400" dirty="0" err="1">
                <a:solidFill>
                  <a:schemeClr val="bg1"/>
                </a:solidFill>
              </a:rPr>
              <a:t>everyday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realities</a:t>
            </a:r>
            <a:r>
              <a:rPr lang="pl-PL" sz="2400" dirty="0">
                <a:solidFill>
                  <a:schemeClr val="bg1"/>
                </a:solidFill>
              </a:rPr>
              <a:t>, </a:t>
            </a:r>
            <a:r>
              <a:rPr lang="pl-PL" sz="2400" dirty="0" err="1">
                <a:solidFill>
                  <a:schemeClr val="bg1"/>
                </a:solidFill>
              </a:rPr>
              <a:t>ressources</a:t>
            </a:r>
            <a:r>
              <a:rPr lang="pl-PL" sz="2400" dirty="0">
                <a:solidFill>
                  <a:schemeClr val="bg1"/>
                </a:solidFill>
              </a:rPr>
              <a:t> and </a:t>
            </a:r>
            <a:r>
              <a:rPr lang="pl-PL" sz="2400" dirty="0" err="1">
                <a:solidFill>
                  <a:schemeClr val="bg1"/>
                </a:solidFill>
              </a:rPr>
              <a:t>inequalities</a:t>
            </a:r>
            <a:endParaRPr lang="es-ES" sz="2400" dirty="0"/>
          </a:p>
        </p:txBody>
      </p:sp>
      <p:pic>
        <p:nvPicPr>
          <p:cNvPr id="6" name="Imagen 6" descr="Logotipo&#10;&#10;Descripción generada automáticamente">
            <a:extLst>
              <a:ext uri="{FF2B5EF4-FFF2-40B4-BE49-F238E27FC236}">
                <a16:creationId xmlns:a16="http://schemas.microsoft.com/office/drawing/2014/main" id="{BCD4C79F-2088-4FBC-A732-9E5A3993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212" y="2196908"/>
            <a:ext cx="2529788" cy="16848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B3F1D3D-3163-4AEE-B1C6-04D5143DF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70" y="1600008"/>
            <a:ext cx="8296866" cy="1193800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Compounded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risks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facing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families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across</a:t>
            </a:r>
            <a:r>
              <a:rPr lang="pl-PL" b="1" dirty="0">
                <a:solidFill>
                  <a:schemeClr val="bg1"/>
                </a:solidFill>
              </a:rPr>
              <a:t> Europe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FCD9601-4405-4EB7-9761-360A024C67F0}"/>
              </a:ext>
            </a:extLst>
          </p:cNvPr>
          <p:cNvSpPr txBox="1">
            <a:spLocks/>
          </p:cNvSpPr>
          <p:nvPr/>
        </p:nvSpPr>
        <p:spPr>
          <a:xfrm>
            <a:off x="735680" y="5106452"/>
            <a:ext cx="8296866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bg1"/>
                </a:solidFill>
              </a:rPr>
              <a:t>Anna Kurowska, University of </a:t>
            </a:r>
            <a:r>
              <a:rPr lang="pl-PL" sz="2800" b="1" dirty="0" err="1">
                <a:solidFill>
                  <a:schemeClr val="bg1"/>
                </a:solidFill>
              </a:rPr>
              <a:t>Warsaw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EF08D86E-1559-4232-96E3-85AB6BF43B60}"/>
              </a:ext>
            </a:extLst>
          </p:cNvPr>
          <p:cNvSpPr/>
          <p:nvPr/>
        </p:nvSpPr>
        <p:spPr>
          <a:xfrm>
            <a:off x="3804743" y="34515"/>
            <a:ext cx="5094846" cy="4557093"/>
          </a:xfrm>
          <a:prstGeom prst="flowChartConnector">
            <a:avLst/>
          </a:prstGeom>
          <a:solidFill>
            <a:srgbClr val="006666">
              <a:alpha val="49804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1C30B410-BAFC-4570-8CEE-B3B68FEB05CB}"/>
              </a:ext>
            </a:extLst>
          </p:cNvPr>
          <p:cNvSpPr/>
          <p:nvPr/>
        </p:nvSpPr>
        <p:spPr>
          <a:xfrm>
            <a:off x="4890556" y="2148505"/>
            <a:ext cx="5078794" cy="4578114"/>
          </a:xfrm>
          <a:prstGeom prst="flowChartConnector">
            <a:avLst/>
          </a:prstGeom>
          <a:solidFill>
            <a:srgbClr val="C0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F6990241-E701-4BC8-91B6-3C617F8B9991}"/>
              </a:ext>
            </a:extLst>
          </p:cNvPr>
          <p:cNvSpPr/>
          <p:nvPr/>
        </p:nvSpPr>
        <p:spPr>
          <a:xfrm>
            <a:off x="2222650" y="2159016"/>
            <a:ext cx="5094847" cy="4557093"/>
          </a:xfrm>
          <a:prstGeom prst="flowChartConnector">
            <a:avLst/>
          </a:prstGeom>
          <a:solidFill>
            <a:srgbClr val="FFC000">
              <a:alpha val="50196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F975A67-7611-4365-9B79-DC56B1DE4DB5}"/>
              </a:ext>
            </a:extLst>
          </p:cNvPr>
          <p:cNvSpPr txBox="1"/>
          <p:nvPr/>
        </p:nvSpPr>
        <p:spPr>
          <a:xfrm>
            <a:off x="4833053" y="2909391"/>
            <a:ext cx="26380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/>
              <a:t>Care</a:t>
            </a:r>
            <a:r>
              <a:rPr lang="pl-PL" sz="4400" b="1" dirty="0"/>
              <a:t> </a:t>
            </a:r>
            <a:r>
              <a:rPr lang="pl-PL" sz="4400" b="1" dirty="0" err="1"/>
              <a:t>trilemma</a:t>
            </a:r>
            <a:endParaRPr lang="pl-PL" sz="4400" b="1" dirty="0"/>
          </a:p>
          <a:p>
            <a:pPr algn="ctr"/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63C54CD-C288-49EF-B6B1-F575B113875E}"/>
              </a:ext>
            </a:extLst>
          </p:cNvPr>
          <p:cNvSpPr txBox="1"/>
          <p:nvPr/>
        </p:nvSpPr>
        <p:spPr>
          <a:xfrm>
            <a:off x="4267855" y="581366"/>
            <a:ext cx="443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secure</a:t>
            </a:r>
            <a:r>
              <a:rPr lang="pl-PL" sz="3600" b="1" dirty="0"/>
              <a:t> </a:t>
            </a:r>
            <a:r>
              <a:rPr lang="pl-PL" sz="3600" b="1" dirty="0" err="1"/>
              <a:t>paid</a:t>
            </a:r>
            <a:r>
              <a:rPr lang="pl-PL" sz="3600" b="1" dirty="0"/>
              <a:t> </a:t>
            </a:r>
            <a:r>
              <a:rPr lang="pl-PL" sz="3600" b="1" dirty="0" err="1"/>
              <a:t>work</a:t>
            </a:r>
            <a:endParaRPr lang="pl-PL" sz="3600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D06427C-4685-46A5-8907-F46F319F6A29}"/>
              </a:ext>
            </a:extLst>
          </p:cNvPr>
          <p:cNvSpPr txBox="1"/>
          <p:nvPr/>
        </p:nvSpPr>
        <p:spPr>
          <a:xfrm>
            <a:off x="2334854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money</a:t>
            </a:r>
            <a:endParaRPr lang="pl-PL" sz="3600" b="1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97716DA-A3BA-4068-BEA5-CCCF1897B4A9}"/>
              </a:ext>
            </a:extLst>
          </p:cNvPr>
          <p:cNvSpPr txBox="1"/>
          <p:nvPr/>
        </p:nvSpPr>
        <p:spPr>
          <a:xfrm>
            <a:off x="7265890" y="4538294"/>
            <a:ext cx="270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Scarcity</a:t>
            </a:r>
            <a:r>
              <a:rPr lang="pl-PL" sz="3600" dirty="0"/>
              <a:t> of </a:t>
            </a:r>
          </a:p>
          <a:p>
            <a:pPr algn="ctr"/>
            <a:r>
              <a:rPr lang="pl-PL" sz="3600" b="1" dirty="0" err="1"/>
              <a:t>time</a:t>
            </a:r>
            <a:endParaRPr lang="pl-PL" sz="3600" b="1" dirty="0"/>
          </a:p>
        </p:txBody>
      </p:sp>
      <p:pic>
        <p:nvPicPr>
          <p:cNvPr id="28" name="Imagen 6" descr="Logotipo&#10;&#10;Descripción generada automáticamente">
            <a:extLst>
              <a:ext uri="{FF2B5EF4-FFF2-40B4-BE49-F238E27FC236}">
                <a16:creationId xmlns:a16="http://schemas.microsoft.com/office/drawing/2014/main" id="{93A488F4-3068-4615-AB39-13445FE3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9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1CE36401-F1C2-47F4-B4D5-568118280A40}"/>
              </a:ext>
            </a:extLst>
          </p:cNvPr>
          <p:cNvSpPr/>
          <p:nvPr/>
        </p:nvSpPr>
        <p:spPr>
          <a:xfrm>
            <a:off x="996288" y="3006723"/>
            <a:ext cx="10454184" cy="914400"/>
          </a:xfrm>
          <a:prstGeom prst="upArrowCallou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/>
              <a:t>What</a:t>
            </a:r>
            <a:r>
              <a:rPr lang="pl-PL" sz="2800" b="1" dirty="0"/>
              <a:t> </a:t>
            </a:r>
            <a:r>
              <a:rPr lang="pl-PL" sz="2800" b="1" dirty="0" err="1"/>
              <a:t>were</a:t>
            </a:r>
            <a:r>
              <a:rPr lang="pl-PL" sz="2800" b="1" dirty="0"/>
              <a:t> the </a:t>
            </a:r>
            <a:r>
              <a:rPr lang="pl-PL" sz="2800" b="1" dirty="0" err="1"/>
              <a:t>main</a:t>
            </a:r>
            <a:r>
              <a:rPr lang="pl-PL" sz="2800" b="1" dirty="0"/>
              <a:t> </a:t>
            </a:r>
            <a:r>
              <a:rPr lang="pl-PL" sz="2800" b="1" dirty="0" err="1"/>
              <a:t>sources</a:t>
            </a:r>
            <a:r>
              <a:rPr lang="pl-PL" sz="2800" b="1" dirty="0"/>
              <a:t> of </a:t>
            </a:r>
            <a:r>
              <a:rPr lang="pl-PL" sz="2800" b="1" dirty="0" err="1"/>
              <a:t>support</a:t>
            </a:r>
            <a:r>
              <a:rPr lang="pl-PL" sz="2800" b="1" dirty="0"/>
              <a:t> </a:t>
            </a:r>
            <a:r>
              <a:rPr lang="pl-PL" sz="2800" b="1" dirty="0" err="1"/>
              <a:t>families</a:t>
            </a:r>
            <a:r>
              <a:rPr lang="pl-PL" sz="2800" b="1" dirty="0"/>
              <a:t> </a:t>
            </a:r>
            <a:r>
              <a:rPr lang="pl-PL" sz="2800" b="1" dirty="0" err="1">
                <a:solidFill>
                  <a:srgbClr val="FFC000"/>
                </a:solidFill>
              </a:rPr>
              <a:t>used</a:t>
            </a:r>
            <a:r>
              <a:rPr lang="pl-PL" sz="2800" b="1" dirty="0"/>
              <a:t>?</a:t>
            </a: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A9F2693F-5F98-43F7-B6E2-6CF5336B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0A444CE-FD5C-4DBB-A595-13C9B83306CC}"/>
              </a:ext>
            </a:extLst>
          </p:cNvPr>
          <p:cNvSpPr txBox="1"/>
          <p:nvPr/>
        </p:nvSpPr>
        <p:spPr>
          <a:xfrm>
            <a:off x="3302759" y="2113968"/>
            <a:ext cx="2920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Extended family</a:t>
            </a:r>
          </a:p>
          <a:p>
            <a:pPr algn="ctr"/>
            <a:r>
              <a:rPr lang="pl-PL" sz="2800" dirty="0"/>
              <a:t>(PL, ES, HR)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675171C-6E61-4194-AB69-0C45BBBE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95" y="465205"/>
            <a:ext cx="1577504" cy="157750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80DD9A-0D6E-475B-A921-3B312B314A7F}"/>
              </a:ext>
            </a:extLst>
          </p:cNvPr>
          <p:cNvSpPr txBox="1"/>
          <p:nvPr/>
        </p:nvSpPr>
        <p:spPr>
          <a:xfrm>
            <a:off x="5761086" y="2082217"/>
            <a:ext cx="3800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NGOs</a:t>
            </a:r>
            <a:endParaRPr lang="pl-PL" sz="2800" dirty="0"/>
          </a:p>
          <a:p>
            <a:pPr algn="ctr"/>
            <a:r>
              <a:rPr lang="pl-PL" sz="2800" dirty="0"/>
              <a:t>(HR, BE, SE, UK)</a:t>
            </a:r>
          </a:p>
          <a:p>
            <a:endParaRPr lang="pl-PL" sz="2800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95BD74E-F8DE-46AD-803E-A5AD65327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85" y="465205"/>
            <a:ext cx="1577505" cy="15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20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1CE36401-F1C2-47F4-B4D5-568118280A40}"/>
              </a:ext>
            </a:extLst>
          </p:cNvPr>
          <p:cNvSpPr/>
          <p:nvPr/>
        </p:nvSpPr>
        <p:spPr>
          <a:xfrm>
            <a:off x="996288" y="3006723"/>
            <a:ext cx="10454184" cy="914400"/>
          </a:xfrm>
          <a:prstGeom prst="upArrowCallou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/>
              <a:t>What</a:t>
            </a:r>
            <a:r>
              <a:rPr lang="pl-PL" sz="2800" b="1" dirty="0"/>
              <a:t> </a:t>
            </a:r>
            <a:r>
              <a:rPr lang="pl-PL" sz="2800" b="1" dirty="0" err="1"/>
              <a:t>were</a:t>
            </a:r>
            <a:r>
              <a:rPr lang="pl-PL" sz="2800" b="1" dirty="0"/>
              <a:t> the </a:t>
            </a:r>
            <a:r>
              <a:rPr lang="pl-PL" sz="2800" b="1" dirty="0" err="1"/>
              <a:t>main</a:t>
            </a:r>
            <a:r>
              <a:rPr lang="pl-PL" sz="2800" b="1" dirty="0"/>
              <a:t> </a:t>
            </a:r>
            <a:r>
              <a:rPr lang="pl-PL" sz="2800" b="1" dirty="0" err="1"/>
              <a:t>sources</a:t>
            </a:r>
            <a:r>
              <a:rPr lang="pl-PL" sz="2800" b="1" dirty="0"/>
              <a:t> of </a:t>
            </a:r>
            <a:r>
              <a:rPr lang="pl-PL" sz="2800" b="1" dirty="0" err="1"/>
              <a:t>support</a:t>
            </a:r>
            <a:r>
              <a:rPr lang="pl-PL" sz="2800" b="1" dirty="0"/>
              <a:t> </a:t>
            </a:r>
            <a:r>
              <a:rPr lang="pl-PL" sz="2800" b="1" dirty="0" err="1"/>
              <a:t>families</a:t>
            </a:r>
            <a:r>
              <a:rPr lang="pl-PL" sz="2800" b="1" dirty="0"/>
              <a:t> </a:t>
            </a:r>
            <a:r>
              <a:rPr lang="pl-PL" sz="2800" b="1" dirty="0" err="1">
                <a:solidFill>
                  <a:srgbClr val="FFC000"/>
                </a:solidFill>
              </a:rPr>
              <a:t>used</a:t>
            </a:r>
            <a:r>
              <a:rPr lang="pl-PL" sz="2800" b="1" dirty="0"/>
              <a:t>?</a:t>
            </a:r>
          </a:p>
        </p:txBody>
      </p:sp>
      <p:pic>
        <p:nvPicPr>
          <p:cNvPr id="5" name="Imagen 6" descr="Logotipo&#10;&#10;Descripción generada automáticamente">
            <a:extLst>
              <a:ext uri="{FF2B5EF4-FFF2-40B4-BE49-F238E27FC236}">
                <a16:creationId xmlns:a16="http://schemas.microsoft.com/office/drawing/2014/main" id="{A9F2693F-5F98-43F7-B6E2-6CF5336B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0A444CE-FD5C-4DBB-A595-13C9B83306CC}"/>
              </a:ext>
            </a:extLst>
          </p:cNvPr>
          <p:cNvSpPr txBox="1"/>
          <p:nvPr/>
        </p:nvSpPr>
        <p:spPr>
          <a:xfrm>
            <a:off x="3302759" y="2113968"/>
            <a:ext cx="2920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Extended family</a:t>
            </a:r>
          </a:p>
          <a:p>
            <a:pPr algn="ctr"/>
            <a:r>
              <a:rPr lang="pl-PL" sz="2800" dirty="0"/>
              <a:t>(PL, ES, HR)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675171C-6E61-4194-AB69-0C45BBBE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95" y="465205"/>
            <a:ext cx="1577504" cy="157750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80DD9A-0D6E-475B-A921-3B312B314A7F}"/>
              </a:ext>
            </a:extLst>
          </p:cNvPr>
          <p:cNvSpPr txBox="1"/>
          <p:nvPr/>
        </p:nvSpPr>
        <p:spPr>
          <a:xfrm>
            <a:off x="5761086" y="2082217"/>
            <a:ext cx="3800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NGOs</a:t>
            </a:r>
            <a:endParaRPr lang="pl-PL" sz="2800" dirty="0"/>
          </a:p>
          <a:p>
            <a:pPr algn="ctr"/>
            <a:r>
              <a:rPr lang="pl-PL" sz="2800" dirty="0"/>
              <a:t>(HR, BE, SE, UK)</a:t>
            </a:r>
          </a:p>
          <a:p>
            <a:endParaRPr lang="pl-PL" sz="2800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95BD74E-F8DE-46AD-803E-A5AD65327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85" y="465205"/>
            <a:ext cx="1577505" cy="1577505"/>
          </a:xfrm>
          <a:prstGeom prst="rect">
            <a:avLst/>
          </a:prstGeom>
        </p:spPr>
      </p:pic>
      <p:sp>
        <p:nvSpPr>
          <p:cNvPr id="8" name="Objaśnienie: strzałka w dół 7">
            <a:extLst>
              <a:ext uri="{FF2B5EF4-FFF2-40B4-BE49-F238E27FC236}">
                <a16:creationId xmlns:a16="http://schemas.microsoft.com/office/drawing/2014/main" id="{BAF8D780-652B-4BB1-9F19-52AD74953587}"/>
              </a:ext>
            </a:extLst>
          </p:cNvPr>
          <p:cNvSpPr/>
          <p:nvPr/>
        </p:nvSpPr>
        <p:spPr>
          <a:xfrm>
            <a:off x="996288" y="4031818"/>
            <a:ext cx="10454184" cy="941696"/>
          </a:xfrm>
          <a:prstGeom prst="downArrowCallout">
            <a:avLst/>
          </a:prstGeom>
          <a:solidFill>
            <a:srgbClr val="C00000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/>
              <a:t>Welfare</a:t>
            </a:r>
            <a:r>
              <a:rPr lang="pl-PL" sz="2800" b="1" dirty="0"/>
              <a:t> </a:t>
            </a:r>
            <a:r>
              <a:rPr lang="pl-PL" sz="2800" b="1" dirty="0" err="1"/>
              <a:t>state</a:t>
            </a:r>
            <a:r>
              <a:rPr lang="pl-PL" sz="2800" b="1" dirty="0"/>
              <a:t> </a:t>
            </a:r>
            <a:r>
              <a:rPr lang="pl-PL" sz="2800" b="1" dirty="0" err="1"/>
              <a:t>support</a:t>
            </a:r>
            <a:r>
              <a:rPr lang="pl-PL" sz="2800" b="1" dirty="0"/>
              <a:t> </a:t>
            </a:r>
            <a:r>
              <a:rPr lang="pl-PL" sz="2800" b="1" dirty="0" err="1"/>
              <a:t>critisized</a:t>
            </a:r>
            <a:r>
              <a:rPr lang="pl-PL" sz="2800" b="1" dirty="0"/>
              <a:t> for: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23635AA-AE84-4F61-98FC-A67FF4FF0B29}"/>
              </a:ext>
            </a:extLst>
          </p:cNvPr>
          <p:cNvSpPr txBox="1"/>
          <p:nvPr/>
        </p:nvSpPr>
        <p:spPr>
          <a:xfrm>
            <a:off x="866868" y="4919657"/>
            <a:ext cx="508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C00000"/>
                </a:solidFill>
              </a:rPr>
              <a:t>Inadequate</a:t>
            </a:r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err="1">
                <a:solidFill>
                  <a:srgbClr val="C00000"/>
                </a:solidFill>
              </a:rPr>
              <a:t>level</a:t>
            </a:r>
            <a:r>
              <a:rPr lang="pl-PL" sz="2800" b="1" dirty="0">
                <a:solidFill>
                  <a:srgbClr val="C00000"/>
                </a:solidFill>
              </a:rPr>
              <a:t> of </a:t>
            </a:r>
            <a:r>
              <a:rPr lang="pl-PL" sz="2800" b="1" dirty="0" err="1">
                <a:solidFill>
                  <a:srgbClr val="C00000"/>
                </a:solidFill>
              </a:rPr>
              <a:t>benefits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2E3A33F-D7F6-41F0-B76A-C74401999035}"/>
              </a:ext>
            </a:extLst>
          </p:cNvPr>
          <p:cNvSpPr txBox="1"/>
          <p:nvPr/>
        </p:nvSpPr>
        <p:spPr>
          <a:xfrm>
            <a:off x="1502391" y="5667497"/>
            <a:ext cx="102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C00000"/>
                </a:solidFill>
              </a:rPr>
              <a:t>Bureaucracy</a:t>
            </a:r>
            <a:r>
              <a:rPr lang="pl-PL" sz="2800" b="1" dirty="0">
                <a:solidFill>
                  <a:srgbClr val="C00000"/>
                </a:solidFill>
              </a:rPr>
              <a:t>, </a:t>
            </a:r>
            <a:r>
              <a:rPr lang="pl-PL" sz="2800" b="1" dirty="0" err="1">
                <a:solidFill>
                  <a:srgbClr val="C00000"/>
                </a:solidFill>
              </a:rPr>
              <a:t>complex</a:t>
            </a:r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err="1">
                <a:solidFill>
                  <a:srgbClr val="C00000"/>
                </a:solidFill>
              </a:rPr>
              <a:t>procedures</a:t>
            </a:r>
            <a:r>
              <a:rPr lang="pl-PL" sz="2800" b="1" dirty="0">
                <a:solidFill>
                  <a:srgbClr val="C00000"/>
                </a:solidFill>
              </a:rPr>
              <a:t>, </a:t>
            </a:r>
            <a:r>
              <a:rPr lang="pl-PL" sz="2800" b="1" dirty="0" err="1">
                <a:solidFill>
                  <a:srgbClr val="C00000"/>
                </a:solidFill>
              </a:rPr>
              <a:t>delays</a:t>
            </a:r>
            <a:r>
              <a:rPr lang="pl-PL" sz="2800" b="1" dirty="0">
                <a:solidFill>
                  <a:srgbClr val="C00000"/>
                </a:solidFill>
              </a:rPr>
              <a:t>, </a:t>
            </a:r>
            <a:r>
              <a:rPr lang="pl-PL" sz="2800" b="1" dirty="0" err="1">
                <a:solidFill>
                  <a:srgbClr val="C00000"/>
                </a:solidFill>
              </a:rPr>
              <a:t>lack</a:t>
            </a:r>
            <a:r>
              <a:rPr lang="pl-PL" sz="2800" b="1" dirty="0">
                <a:solidFill>
                  <a:srgbClr val="C00000"/>
                </a:solidFill>
              </a:rPr>
              <a:t> of </a:t>
            </a:r>
            <a:r>
              <a:rPr lang="pl-PL" sz="2800" b="1" dirty="0" err="1">
                <a:solidFill>
                  <a:srgbClr val="C00000"/>
                </a:solidFill>
              </a:rPr>
              <a:t>transparency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95EC248-C41D-48EA-AC00-548409AD77B9}"/>
              </a:ext>
            </a:extLst>
          </p:cNvPr>
          <p:cNvSpPr txBox="1"/>
          <p:nvPr/>
        </p:nvSpPr>
        <p:spPr>
          <a:xfrm>
            <a:off x="3947146" y="6258746"/>
            <a:ext cx="540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C00000"/>
                </a:solidFill>
              </a:rPr>
              <a:t>Disrespectful</a:t>
            </a:r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err="1">
                <a:solidFill>
                  <a:srgbClr val="C00000"/>
                </a:solidFill>
              </a:rPr>
              <a:t>treatment</a:t>
            </a:r>
            <a:r>
              <a:rPr lang="pl-PL" sz="2800" b="1" dirty="0">
                <a:solidFill>
                  <a:srgbClr val="C00000"/>
                </a:solidFill>
              </a:rPr>
              <a:t> by </a:t>
            </a:r>
            <a:r>
              <a:rPr lang="pl-PL" sz="2800" b="1" dirty="0" err="1">
                <a:solidFill>
                  <a:srgbClr val="C00000"/>
                </a:solidFill>
              </a:rPr>
              <a:t>staff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F44BFD9-D6CF-4A7C-B790-5C58C9BABA5C}"/>
              </a:ext>
            </a:extLst>
          </p:cNvPr>
          <p:cNvSpPr txBox="1"/>
          <p:nvPr/>
        </p:nvSpPr>
        <p:spPr>
          <a:xfrm>
            <a:off x="5653819" y="5107572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rgbClr val="C00000"/>
                </a:solidFill>
              </a:rPr>
              <a:t>Poor</a:t>
            </a:r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err="1">
                <a:solidFill>
                  <a:srgbClr val="C00000"/>
                </a:solidFill>
              </a:rPr>
              <a:t>access</a:t>
            </a:r>
            <a:r>
              <a:rPr lang="pl-PL" sz="2800" b="1" dirty="0">
                <a:solidFill>
                  <a:srgbClr val="C00000"/>
                </a:solidFill>
              </a:rPr>
              <a:t> to </a:t>
            </a:r>
            <a:r>
              <a:rPr lang="pl-PL" sz="2800" b="1" dirty="0" err="1">
                <a:solidFill>
                  <a:srgbClr val="C00000"/>
                </a:solidFill>
              </a:rPr>
              <a:t>health</a:t>
            </a:r>
            <a:r>
              <a:rPr lang="pl-PL" sz="2800" b="1" dirty="0">
                <a:solidFill>
                  <a:srgbClr val="C00000"/>
                </a:solidFill>
              </a:rPr>
              <a:t> and </a:t>
            </a:r>
            <a:r>
              <a:rPr lang="pl-PL" sz="2800" b="1" dirty="0" err="1">
                <a:solidFill>
                  <a:srgbClr val="C00000"/>
                </a:solidFill>
              </a:rPr>
              <a:t>care</a:t>
            </a:r>
            <a:r>
              <a:rPr lang="pl-PL" sz="2800" b="1" dirty="0">
                <a:solidFill>
                  <a:srgbClr val="C00000"/>
                </a:solidFill>
              </a:rPr>
              <a:t> services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1304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ymek mowy: prostokąt z zaokrąglonymi rogami 10">
            <a:extLst>
              <a:ext uri="{FF2B5EF4-FFF2-40B4-BE49-F238E27FC236}">
                <a16:creationId xmlns:a16="http://schemas.microsoft.com/office/drawing/2014/main" id="{4866DB26-49A8-40C3-8AEE-686E0AC2F854}"/>
              </a:ext>
            </a:extLst>
          </p:cNvPr>
          <p:cNvSpPr/>
          <p:nvPr/>
        </p:nvSpPr>
        <p:spPr>
          <a:xfrm>
            <a:off x="4927147" y="5311349"/>
            <a:ext cx="3330055" cy="1315427"/>
          </a:xfrm>
          <a:prstGeom prst="wedgeRoundRectCallout">
            <a:avLst>
              <a:gd name="adj1" fmla="val -14803"/>
              <a:gd name="adj2" fmla="val -9136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Dymek mowy: prostokąt z zaokrąglonymi rogami 9">
            <a:extLst>
              <a:ext uri="{FF2B5EF4-FFF2-40B4-BE49-F238E27FC236}">
                <a16:creationId xmlns:a16="http://schemas.microsoft.com/office/drawing/2014/main" id="{503AD7FC-5766-4576-B694-B89D8009F185}"/>
              </a:ext>
            </a:extLst>
          </p:cNvPr>
          <p:cNvSpPr/>
          <p:nvPr/>
        </p:nvSpPr>
        <p:spPr>
          <a:xfrm>
            <a:off x="7572080" y="797096"/>
            <a:ext cx="3220872" cy="1102435"/>
          </a:xfrm>
          <a:prstGeom prst="wedgeRoundRectCallout">
            <a:avLst>
              <a:gd name="adj1" fmla="val 4952"/>
              <a:gd name="adj2" fmla="val 92617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6" name="Dymek mowy: prostokąt z zaokrąglonymi rogami 5">
            <a:extLst>
              <a:ext uri="{FF2B5EF4-FFF2-40B4-BE49-F238E27FC236}">
                <a16:creationId xmlns:a16="http://schemas.microsoft.com/office/drawing/2014/main" id="{B984E9CF-D122-400E-988B-83D101C32B3E}"/>
              </a:ext>
            </a:extLst>
          </p:cNvPr>
          <p:cNvSpPr/>
          <p:nvPr/>
        </p:nvSpPr>
        <p:spPr>
          <a:xfrm>
            <a:off x="259304" y="797096"/>
            <a:ext cx="6591871" cy="1102435"/>
          </a:xfrm>
          <a:prstGeom prst="wedgeRoundRectCallout">
            <a:avLst>
              <a:gd name="adj1" fmla="val -980"/>
              <a:gd name="adj2" fmla="val 8890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Imagen 6" descr="Logotipo&#10;&#10;Descripción generada automáticamente">
            <a:extLst>
              <a:ext uri="{FF2B5EF4-FFF2-40B4-BE49-F238E27FC236}">
                <a16:creationId xmlns:a16="http://schemas.microsoft.com/office/drawing/2014/main" id="{93A488F4-3068-4615-AB39-13445FE3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8DBF9AA-0047-41CD-9A08-EA53BE769C5B}"/>
              </a:ext>
            </a:extLst>
          </p:cNvPr>
          <p:cNvSpPr txBox="1"/>
          <p:nvPr/>
        </p:nvSpPr>
        <p:spPr>
          <a:xfrm>
            <a:off x="1581618" y="2008918"/>
            <a:ext cx="8962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/>
              <a:t>Take-</a:t>
            </a:r>
            <a:r>
              <a:rPr lang="pl-PL" sz="3600" b="1" u="sng" dirty="0" err="1"/>
              <a:t>home</a:t>
            </a:r>
            <a:r>
              <a:rPr lang="pl-PL" sz="3600" b="1" u="sng" dirty="0"/>
              <a:t> </a:t>
            </a:r>
            <a:r>
              <a:rPr lang="pl-PL" sz="3600" b="1" u="sng" dirty="0" err="1"/>
              <a:t>message</a:t>
            </a:r>
            <a:endParaRPr lang="pl-PL" sz="3600" b="1" u="sng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sz="2800" dirty="0"/>
              <a:t>We </a:t>
            </a:r>
            <a:r>
              <a:rPr lang="pl-PL" sz="2800" dirty="0" err="1"/>
              <a:t>need</a:t>
            </a:r>
            <a:r>
              <a:rPr lang="pl-PL" sz="2800" dirty="0"/>
              <a:t> </a:t>
            </a:r>
            <a:r>
              <a:rPr lang="pl-PL" sz="2800" b="1" dirty="0" err="1"/>
              <a:t>systemic</a:t>
            </a:r>
            <a:r>
              <a:rPr lang="pl-PL" sz="2800" b="1" dirty="0"/>
              <a:t>, transparent, </a:t>
            </a:r>
            <a:r>
              <a:rPr lang="pl-PL" sz="2800" b="1" dirty="0" err="1"/>
              <a:t>accessible</a:t>
            </a:r>
            <a:r>
              <a:rPr lang="pl-PL" sz="2800" b="1" dirty="0"/>
              <a:t> and </a:t>
            </a:r>
            <a:r>
              <a:rPr lang="pl-PL" sz="2800" b="1" dirty="0" err="1"/>
              <a:t>generous</a:t>
            </a:r>
            <a:r>
              <a:rPr lang="pl-PL" sz="2800" b="1" dirty="0"/>
              <a:t> </a:t>
            </a:r>
            <a:r>
              <a:rPr lang="pl-PL" sz="2800" b="1" dirty="0" err="1"/>
              <a:t>social</a:t>
            </a:r>
            <a:r>
              <a:rPr lang="pl-PL" sz="2800" b="1" dirty="0"/>
              <a:t> </a:t>
            </a:r>
            <a:r>
              <a:rPr lang="pl-PL" sz="2800" b="1" dirty="0" err="1"/>
              <a:t>policies</a:t>
            </a:r>
            <a:r>
              <a:rPr lang="pl-PL" sz="2800" b="1" dirty="0"/>
              <a:t> </a:t>
            </a:r>
            <a:r>
              <a:rPr lang="en-US" sz="2800" dirty="0"/>
              <a:t>to equip families with real capacities to </a:t>
            </a:r>
            <a:r>
              <a:rPr lang="pl-PL" sz="2800" dirty="0"/>
              <a:t>be </a:t>
            </a:r>
            <a:r>
              <a:rPr lang="pl-PL" sz="2800" i="1" dirty="0" err="1"/>
              <a:t>resilient</a:t>
            </a:r>
            <a:r>
              <a:rPr lang="pl-PL" sz="2800" i="1" dirty="0"/>
              <a:t> </a:t>
            </a:r>
            <a:r>
              <a:rPr lang="en-US" sz="2800" dirty="0"/>
              <a:t>to compounded risks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F24271-B00B-42E0-8C7A-DB466D4BEC82}"/>
              </a:ext>
            </a:extLst>
          </p:cNvPr>
          <p:cNvSpPr txBox="1"/>
          <p:nvPr/>
        </p:nvSpPr>
        <p:spPr>
          <a:xfrm>
            <a:off x="290243" y="1029973"/>
            <a:ext cx="707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bg1"/>
                </a:solidFill>
              </a:rPr>
              <a:t>Free</a:t>
            </a:r>
            <a:r>
              <a:rPr lang="pl-PL" sz="2800" dirty="0">
                <a:solidFill>
                  <a:schemeClr val="bg1"/>
                </a:solidFill>
              </a:rPr>
              <a:t>, </a:t>
            </a:r>
            <a:r>
              <a:rPr lang="pl-PL" sz="2800" dirty="0" err="1">
                <a:solidFill>
                  <a:schemeClr val="bg1"/>
                </a:solidFill>
              </a:rPr>
              <a:t>widely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accessible</a:t>
            </a:r>
            <a:r>
              <a:rPr lang="pl-PL" sz="2800" dirty="0">
                <a:solidFill>
                  <a:schemeClr val="bg1"/>
                </a:solidFill>
              </a:rPr>
              <a:t>, </a:t>
            </a:r>
            <a:r>
              <a:rPr lang="pl-PL" sz="2800" dirty="0" err="1">
                <a:solidFill>
                  <a:schemeClr val="bg1"/>
                </a:solidFill>
              </a:rPr>
              <a:t>full-time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childcare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471E996-F637-4964-AA2A-AD1F14856AF5}"/>
              </a:ext>
            </a:extLst>
          </p:cNvPr>
          <p:cNvSpPr txBox="1"/>
          <p:nvPr/>
        </p:nvSpPr>
        <p:spPr>
          <a:xfrm>
            <a:off x="7937910" y="1034647"/>
            <a:ext cx="295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chemeClr val="bg1"/>
                </a:solidFill>
              </a:rPr>
              <a:t>Higher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benefits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8CBE7D8-7809-446D-B1BA-EDD5A9E7C76F}"/>
              </a:ext>
            </a:extLst>
          </p:cNvPr>
          <p:cNvSpPr txBox="1"/>
          <p:nvPr/>
        </p:nvSpPr>
        <p:spPr>
          <a:xfrm>
            <a:off x="5036330" y="5503395"/>
            <a:ext cx="3220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Simple, fair and </a:t>
            </a:r>
            <a:r>
              <a:rPr lang="pl-PL" sz="2800" dirty="0" err="1">
                <a:solidFill>
                  <a:schemeClr val="bg1"/>
                </a:solidFill>
              </a:rPr>
              <a:t>efficient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procedures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DBE6F807-7B36-4A0D-9217-B5CC4DBB0F26}"/>
              </a:ext>
            </a:extLst>
          </p:cNvPr>
          <p:cNvSpPr/>
          <p:nvPr/>
        </p:nvSpPr>
        <p:spPr>
          <a:xfrm>
            <a:off x="8556532" y="5055906"/>
            <a:ext cx="3330054" cy="1570870"/>
          </a:xfrm>
          <a:prstGeom prst="wedgeRoundRectCallout">
            <a:avLst>
              <a:gd name="adj1" fmla="val -39706"/>
              <a:gd name="adj2" fmla="val -85237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err="1"/>
              <a:t>Better</a:t>
            </a:r>
            <a:r>
              <a:rPr lang="pl-PL" sz="2800" dirty="0"/>
              <a:t> </a:t>
            </a:r>
            <a:r>
              <a:rPr lang="pl-PL" sz="2800" dirty="0" err="1"/>
              <a:t>access</a:t>
            </a:r>
            <a:r>
              <a:rPr lang="pl-PL" sz="2800" dirty="0"/>
              <a:t> to </a:t>
            </a:r>
            <a:r>
              <a:rPr lang="pl-PL" sz="2800" dirty="0" err="1"/>
              <a:t>healthcare</a:t>
            </a:r>
            <a:endParaRPr lang="pl-PL" sz="2800" dirty="0"/>
          </a:p>
        </p:txBody>
      </p:sp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9535CD89-A6CC-4DF3-AF8D-EF7CCD062A2B}"/>
              </a:ext>
            </a:extLst>
          </p:cNvPr>
          <p:cNvSpPr/>
          <p:nvPr/>
        </p:nvSpPr>
        <p:spPr>
          <a:xfrm>
            <a:off x="96607" y="4866628"/>
            <a:ext cx="4631757" cy="1102435"/>
          </a:xfrm>
          <a:prstGeom prst="wedgeRoundRectCallout">
            <a:avLst>
              <a:gd name="adj1" fmla="val 33349"/>
              <a:gd name="adj2" fmla="val -8317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err="1"/>
              <a:t>More</a:t>
            </a:r>
            <a:r>
              <a:rPr lang="pl-PL" sz="2800" dirty="0"/>
              <a:t> </a:t>
            </a:r>
            <a:r>
              <a:rPr lang="pl-PL" sz="2800" dirty="0" err="1"/>
              <a:t>supportive</a:t>
            </a:r>
            <a:r>
              <a:rPr lang="pl-PL" sz="2800" dirty="0"/>
              <a:t> </a:t>
            </a:r>
            <a:r>
              <a:rPr lang="pl-PL" sz="2800" dirty="0" err="1"/>
              <a:t>long</a:t>
            </a:r>
            <a:r>
              <a:rPr lang="pl-PL" sz="2800" dirty="0"/>
              <a:t>-term </a:t>
            </a:r>
            <a:r>
              <a:rPr lang="pl-PL" sz="2800" dirty="0" err="1"/>
              <a:t>care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5286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Descripción generada automáticamente">
            <a:extLst>
              <a:ext uri="{FF2B5EF4-FFF2-40B4-BE49-F238E27FC236}">
                <a16:creationId xmlns:a16="http://schemas.microsoft.com/office/drawing/2014/main" id="{70190D9E-1307-4F5E-A026-BE4E032A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7" name="Dymek mowy: prostokąt z zaokrąglonymi rogami 6">
            <a:extLst>
              <a:ext uri="{FF2B5EF4-FFF2-40B4-BE49-F238E27FC236}">
                <a16:creationId xmlns:a16="http://schemas.microsoft.com/office/drawing/2014/main" id="{6C73F6EA-CF09-4545-BB74-39498FD4F71B}"/>
              </a:ext>
            </a:extLst>
          </p:cNvPr>
          <p:cNvSpPr/>
          <p:nvPr/>
        </p:nvSpPr>
        <p:spPr>
          <a:xfrm>
            <a:off x="467710" y="298999"/>
            <a:ext cx="7583214" cy="1751598"/>
          </a:xfrm>
          <a:prstGeom prst="wedgeRoundRectCallout">
            <a:avLst>
              <a:gd name="adj1" fmla="val 38747"/>
              <a:gd name="adj2" fmla="val 67722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What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is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the</a:t>
            </a:r>
            <a:r>
              <a:rPr lang="pl-PL" sz="3200" b="1" i="0" u="none" strike="noStrike" dirty="0">
                <a:solidFill>
                  <a:schemeClr val="accent4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rgbClr val="FF0000"/>
                </a:solidFill>
                <a:effectLst/>
              </a:rPr>
              <a:t>reality</a:t>
            </a:r>
            <a:r>
              <a:rPr lang="pl-PL" sz="3200" b="1" i="0" u="none" strike="noStrike" dirty="0">
                <a:solidFill>
                  <a:schemeClr val="accent4"/>
                </a:solidFill>
                <a:effectLst/>
              </a:rPr>
              <a:t> 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of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European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families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with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fewer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ressources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?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Descripción generada automáticamente">
            <a:extLst>
              <a:ext uri="{FF2B5EF4-FFF2-40B4-BE49-F238E27FC236}">
                <a16:creationId xmlns:a16="http://schemas.microsoft.com/office/drawing/2014/main" id="{70190D9E-1307-4F5E-A026-BE4E032A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5" name="Dymek mowy: prostokąt z zaokrąglonymi rogami 4">
            <a:extLst>
              <a:ext uri="{FF2B5EF4-FFF2-40B4-BE49-F238E27FC236}">
                <a16:creationId xmlns:a16="http://schemas.microsoft.com/office/drawing/2014/main" id="{4FE795B0-37E4-48AE-BAE6-602EA7C29896}"/>
              </a:ext>
            </a:extLst>
          </p:cNvPr>
          <p:cNvSpPr/>
          <p:nvPr/>
        </p:nvSpPr>
        <p:spPr>
          <a:xfrm>
            <a:off x="4193627" y="2505904"/>
            <a:ext cx="7714594" cy="1684839"/>
          </a:xfrm>
          <a:prstGeom prst="wedgeRoundRectCallout">
            <a:avLst>
              <a:gd name="adj1" fmla="val -39067"/>
              <a:gd name="adj2" fmla="val 64674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What </a:t>
            </a:r>
            <a:r>
              <a:rPr lang="en-US" sz="3200" b="1" i="0" u="none" strike="noStrike" dirty="0">
                <a:solidFill>
                  <a:srgbClr val="FFC000"/>
                </a:solidFill>
                <a:effectLst/>
              </a:rPr>
              <a:t>strategies</a:t>
            </a:r>
            <a:r>
              <a:rPr lang="en-US" sz="3200" b="1" i="0" u="none" strike="noStrike" dirty="0">
                <a:solidFill>
                  <a:srgbClr val="00FF00"/>
                </a:solidFill>
                <a:effectLst/>
              </a:rPr>
              <a:t> </a:t>
            </a:r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do families use to cope with risks they face?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7" name="Dymek mowy: prostokąt z zaokrąglonymi rogami 6">
            <a:extLst>
              <a:ext uri="{FF2B5EF4-FFF2-40B4-BE49-F238E27FC236}">
                <a16:creationId xmlns:a16="http://schemas.microsoft.com/office/drawing/2014/main" id="{6C73F6EA-CF09-4545-BB74-39498FD4F71B}"/>
              </a:ext>
            </a:extLst>
          </p:cNvPr>
          <p:cNvSpPr/>
          <p:nvPr/>
        </p:nvSpPr>
        <p:spPr>
          <a:xfrm>
            <a:off x="467710" y="298999"/>
            <a:ext cx="7583214" cy="1751598"/>
          </a:xfrm>
          <a:prstGeom prst="wedgeRoundRectCallout">
            <a:avLst>
              <a:gd name="adj1" fmla="val 38747"/>
              <a:gd name="adj2" fmla="val 67722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What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is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the</a:t>
            </a:r>
            <a:r>
              <a:rPr lang="pl-PL" sz="3200" b="1" i="0" u="none" strike="noStrike" dirty="0">
                <a:solidFill>
                  <a:schemeClr val="accent4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reality</a:t>
            </a:r>
            <a:r>
              <a:rPr lang="pl-PL" sz="3200" b="1" i="0" u="none" strike="noStrike" dirty="0">
                <a:solidFill>
                  <a:schemeClr val="accent4"/>
                </a:solidFill>
                <a:effectLst/>
              </a:rPr>
              <a:t> 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of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European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families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with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fewer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ressources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?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Descripción generada automáticamente">
            <a:extLst>
              <a:ext uri="{FF2B5EF4-FFF2-40B4-BE49-F238E27FC236}">
                <a16:creationId xmlns:a16="http://schemas.microsoft.com/office/drawing/2014/main" id="{70190D9E-1307-4F5E-A026-BE4E032A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sp>
        <p:nvSpPr>
          <p:cNvPr id="5" name="Dymek mowy: prostokąt z zaokrąglonymi rogami 4">
            <a:extLst>
              <a:ext uri="{FF2B5EF4-FFF2-40B4-BE49-F238E27FC236}">
                <a16:creationId xmlns:a16="http://schemas.microsoft.com/office/drawing/2014/main" id="{4FE795B0-37E4-48AE-BAE6-602EA7C29896}"/>
              </a:ext>
            </a:extLst>
          </p:cNvPr>
          <p:cNvSpPr/>
          <p:nvPr/>
        </p:nvSpPr>
        <p:spPr>
          <a:xfrm>
            <a:off x="4193627" y="2505904"/>
            <a:ext cx="7714594" cy="1684839"/>
          </a:xfrm>
          <a:prstGeom prst="wedgeRoundRectCallout">
            <a:avLst>
              <a:gd name="adj1" fmla="val -39067"/>
              <a:gd name="adj2" fmla="val 64674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What strategies do families use to cope with risks they face?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6" name="Dymek mowy: prostokąt z zaokrąglonymi rogami 5">
            <a:extLst>
              <a:ext uri="{FF2B5EF4-FFF2-40B4-BE49-F238E27FC236}">
                <a16:creationId xmlns:a16="http://schemas.microsoft.com/office/drawing/2014/main" id="{328EBC26-D413-4D34-B644-80036ED15CBC}"/>
              </a:ext>
            </a:extLst>
          </p:cNvPr>
          <p:cNvSpPr/>
          <p:nvPr/>
        </p:nvSpPr>
        <p:spPr>
          <a:xfrm>
            <a:off x="617482" y="4646050"/>
            <a:ext cx="7152290" cy="1797817"/>
          </a:xfrm>
          <a:prstGeom prst="wedgeRoundRectCallout">
            <a:avLst>
              <a:gd name="adj1" fmla="val 40581"/>
              <a:gd name="adj2" fmla="val 63825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What </a:t>
            </a:r>
            <a:r>
              <a:rPr lang="pl-PL" sz="3200" b="1" dirty="0" err="1">
                <a:solidFill>
                  <a:srgbClr val="00FF00"/>
                </a:solidFill>
              </a:rPr>
              <a:t>support</a:t>
            </a:r>
            <a:r>
              <a:rPr lang="en-US" sz="3200" b="1" i="0" u="none" strike="noStrike" dirty="0">
                <a:solidFill>
                  <a:srgbClr val="00FF00"/>
                </a:solidFill>
                <a:effectLst/>
              </a:rPr>
              <a:t> </a:t>
            </a:r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do families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need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to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avoid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negative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outcomes</a:t>
            </a:r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?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8" name="Dymek mowy: prostokąt z zaokrąglonymi rogami 7">
            <a:extLst>
              <a:ext uri="{FF2B5EF4-FFF2-40B4-BE49-F238E27FC236}">
                <a16:creationId xmlns:a16="http://schemas.microsoft.com/office/drawing/2014/main" id="{70B615BE-9EF1-48E9-BF25-C45D3FA4266A}"/>
              </a:ext>
            </a:extLst>
          </p:cNvPr>
          <p:cNvSpPr/>
          <p:nvPr/>
        </p:nvSpPr>
        <p:spPr>
          <a:xfrm>
            <a:off x="467710" y="298999"/>
            <a:ext cx="7583214" cy="1751598"/>
          </a:xfrm>
          <a:prstGeom prst="wedgeRoundRectCallout">
            <a:avLst>
              <a:gd name="adj1" fmla="val 38747"/>
              <a:gd name="adj2" fmla="val 67722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u="none" strike="noStrike" dirty="0">
                <a:solidFill>
                  <a:schemeClr val="bg1"/>
                </a:solidFill>
                <a:effectLst/>
              </a:rPr>
              <a:t>What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is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the</a:t>
            </a:r>
            <a:r>
              <a:rPr lang="pl-PL" sz="3200" b="1" i="0" u="none" strike="noStrike" dirty="0">
                <a:solidFill>
                  <a:schemeClr val="accent4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reality</a:t>
            </a:r>
            <a:r>
              <a:rPr lang="pl-PL" sz="3200" b="1" i="0" u="none" strike="noStrike" dirty="0">
                <a:solidFill>
                  <a:schemeClr val="accent4"/>
                </a:solidFill>
                <a:effectLst/>
              </a:rPr>
              <a:t> 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of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European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families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with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fewer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l-PL" sz="3200" b="1" i="0" u="none" strike="noStrike" dirty="0" err="1">
                <a:solidFill>
                  <a:schemeClr val="bg1"/>
                </a:solidFill>
                <a:effectLst/>
              </a:rPr>
              <a:t>ressources</a:t>
            </a:r>
            <a:r>
              <a:rPr lang="pl-PL" sz="3200" b="1" i="0" u="none" strike="noStrike" dirty="0">
                <a:solidFill>
                  <a:schemeClr val="bg1"/>
                </a:solidFill>
                <a:effectLst/>
              </a:rPr>
              <a:t>?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61066A1-EF0C-481C-862A-79EB0476CFEF}"/>
              </a:ext>
            </a:extLst>
          </p:cNvPr>
          <p:cNvSpPr/>
          <p:nvPr/>
        </p:nvSpPr>
        <p:spPr>
          <a:xfrm>
            <a:off x="4446218" y="2374740"/>
            <a:ext cx="3299564" cy="2116934"/>
          </a:xfrm>
          <a:prstGeom prst="roundRect">
            <a:avLst/>
          </a:prstGeom>
          <a:solidFill>
            <a:srgbClr val="0066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41 </a:t>
            </a:r>
            <a:r>
              <a:rPr lang="pl-PL" sz="3200" b="1" dirty="0" err="1">
                <a:solidFill>
                  <a:schemeClr val="bg1"/>
                </a:solidFill>
              </a:rPr>
              <a:t>FGIs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313 </a:t>
            </a:r>
            <a:r>
              <a:rPr lang="pl-PL" sz="3200" b="1" dirty="0" err="1">
                <a:solidFill>
                  <a:schemeClr val="bg1"/>
                </a:solidFill>
              </a:rPr>
              <a:t>participants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6 </a:t>
            </a:r>
            <a:r>
              <a:rPr lang="pl-PL" sz="3200" b="1" dirty="0" err="1">
                <a:solidFill>
                  <a:schemeClr val="bg1"/>
                </a:solidFill>
              </a:rPr>
              <a:t>countries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4" name="Imagen 6" descr="Logotipo&#10;&#10;Descripción generada automáticamente">
            <a:extLst>
              <a:ext uri="{FF2B5EF4-FFF2-40B4-BE49-F238E27FC236}">
                <a16:creationId xmlns:a16="http://schemas.microsoft.com/office/drawing/2014/main" id="{8AB1F936-EC99-4376-93B3-A035CE9C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6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61066A1-EF0C-481C-862A-79EB0476CFEF}"/>
              </a:ext>
            </a:extLst>
          </p:cNvPr>
          <p:cNvSpPr/>
          <p:nvPr/>
        </p:nvSpPr>
        <p:spPr>
          <a:xfrm>
            <a:off x="4446218" y="2374740"/>
            <a:ext cx="3299564" cy="2116934"/>
          </a:xfrm>
          <a:prstGeom prst="roundRect">
            <a:avLst/>
          </a:prstGeom>
          <a:solidFill>
            <a:srgbClr val="0066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41 </a:t>
            </a:r>
            <a:r>
              <a:rPr lang="pl-PL" sz="3200" b="1" dirty="0" err="1">
                <a:solidFill>
                  <a:schemeClr val="bg1"/>
                </a:solidFill>
              </a:rPr>
              <a:t>FGIs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313 </a:t>
            </a:r>
            <a:r>
              <a:rPr lang="pl-PL" sz="3200" b="1" dirty="0" err="1">
                <a:solidFill>
                  <a:schemeClr val="bg1"/>
                </a:solidFill>
              </a:rPr>
              <a:t>participants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6 </a:t>
            </a:r>
            <a:r>
              <a:rPr lang="pl-PL" sz="3200" b="1" dirty="0" err="1">
                <a:solidFill>
                  <a:schemeClr val="bg1"/>
                </a:solidFill>
              </a:rPr>
              <a:t>countries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4" name="Imagen 6" descr="Logotipo&#10;&#10;Descripción generada automáticamente">
            <a:extLst>
              <a:ext uri="{FF2B5EF4-FFF2-40B4-BE49-F238E27FC236}">
                <a16:creationId xmlns:a16="http://schemas.microsoft.com/office/drawing/2014/main" id="{8AB1F936-EC99-4376-93B3-A035CE9C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C393D4B-B162-4630-98AC-4699BD56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2" y="346059"/>
            <a:ext cx="1509604" cy="1509604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E7468C-5419-497F-AD57-BE97F70579F4}"/>
              </a:ext>
            </a:extLst>
          </p:cNvPr>
          <p:cNvSpPr txBox="1"/>
          <p:nvPr/>
        </p:nvSpPr>
        <p:spPr>
          <a:xfrm>
            <a:off x="648947" y="1994621"/>
            <a:ext cx="37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Low-income</a:t>
            </a:r>
            <a:r>
              <a:rPr lang="pl-PL" sz="3200" dirty="0"/>
              <a:t> </a:t>
            </a:r>
            <a:r>
              <a:rPr lang="pl-PL" sz="3200" dirty="0" err="1"/>
              <a:t>families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9209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61066A1-EF0C-481C-862A-79EB0476CFEF}"/>
              </a:ext>
            </a:extLst>
          </p:cNvPr>
          <p:cNvSpPr/>
          <p:nvPr/>
        </p:nvSpPr>
        <p:spPr>
          <a:xfrm>
            <a:off x="4446218" y="2374740"/>
            <a:ext cx="3299564" cy="2116934"/>
          </a:xfrm>
          <a:prstGeom prst="roundRect">
            <a:avLst/>
          </a:prstGeom>
          <a:solidFill>
            <a:srgbClr val="0066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41 </a:t>
            </a:r>
            <a:r>
              <a:rPr lang="pl-PL" sz="3200" b="1" dirty="0" err="1">
                <a:solidFill>
                  <a:schemeClr val="bg1"/>
                </a:solidFill>
              </a:rPr>
              <a:t>FGIs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313 </a:t>
            </a:r>
            <a:r>
              <a:rPr lang="pl-PL" sz="3200" b="1" dirty="0" err="1">
                <a:solidFill>
                  <a:schemeClr val="bg1"/>
                </a:solidFill>
              </a:rPr>
              <a:t>participants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6 </a:t>
            </a:r>
            <a:r>
              <a:rPr lang="pl-PL" sz="3200" b="1" dirty="0" err="1">
                <a:solidFill>
                  <a:schemeClr val="bg1"/>
                </a:solidFill>
              </a:rPr>
              <a:t>countries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4" name="Imagen 6" descr="Logotipo&#10;&#10;Descripción generada automáticamente">
            <a:extLst>
              <a:ext uri="{FF2B5EF4-FFF2-40B4-BE49-F238E27FC236}">
                <a16:creationId xmlns:a16="http://schemas.microsoft.com/office/drawing/2014/main" id="{8AB1F936-EC99-4376-93B3-A035CE9C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C393D4B-B162-4630-98AC-4699BD56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2" y="346059"/>
            <a:ext cx="1509604" cy="1509604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E7468C-5419-497F-AD57-BE97F70579F4}"/>
              </a:ext>
            </a:extLst>
          </p:cNvPr>
          <p:cNvSpPr txBox="1"/>
          <p:nvPr/>
        </p:nvSpPr>
        <p:spPr>
          <a:xfrm>
            <a:off x="648947" y="1994621"/>
            <a:ext cx="37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Low-income</a:t>
            </a:r>
            <a:r>
              <a:rPr lang="pl-PL" sz="3200" dirty="0"/>
              <a:t> </a:t>
            </a:r>
            <a:r>
              <a:rPr lang="pl-PL" sz="3200" dirty="0" err="1"/>
              <a:t>families</a:t>
            </a:r>
            <a:endParaRPr lang="pl-PL" sz="32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3270488-CC76-44D7-89E0-CA1C60B852FB}"/>
              </a:ext>
            </a:extLst>
          </p:cNvPr>
          <p:cNvSpPr txBox="1"/>
          <p:nvPr/>
        </p:nvSpPr>
        <p:spPr>
          <a:xfrm>
            <a:off x="5073082" y="1565307"/>
            <a:ext cx="539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Families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in </a:t>
            </a:r>
            <a:r>
              <a:rPr lang="pl-PL" sz="3200" dirty="0" err="1"/>
              <a:t>rural</a:t>
            </a:r>
            <a:r>
              <a:rPr lang="pl-PL" sz="3200" dirty="0"/>
              <a:t> </a:t>
            </a:r>
            <a:r>
              <a:rPr lang="pl-PL" sz="3200" dirty="0" err="1"/>
              <a:t>areas</a:t>
            </a:r>
            <a:endParaRPr lang="pl-PL" sz="3200" dirty="0"/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AAD9DAE6-30EE-4B73-B4AB-3D6BAEF62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86" y="110447"/>
            <a:ext cx="1509604" cy="15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61066A1-EF0C-481C-862A-79EB0476CFEF}"/>
              </a:ext>
            </a:extLst>
          </p:cNvPr>
          <p:cNvSpPr/>
          <p:nvPr/>
        </p:nvSpPr>
        <p:spPr>
          <a:xfrm>
            <a:off x="4446218" y="2374740"/>
            <a:ext cx="3299564" cy="2116934"/>
          </a:xfrm>
          <a:prstGeom prst="roundRect">
            <a:avLst/>
          </a:prstGeom>
          <a:solidFill>
            <a:srgbClr val="0066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41 </a:t>
            </a:r>
            <a:r>
              <a:rPr lang="pl-PL" sz="3200" b="1" dirty="0" err="1">
                <a:solidFill>
                  <a:schemeClr val="bg1"/>
                </a:solidFill>
              </a:rPr>
              <a:t>FGIs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313 </a:t>
            </a:r>
            <a:r>
              <a:rPr lang="pl-PL" sz="3200" b="1" dirty="0" err="1">
                <a:solidFill>
                  <a:schemeClr val="bg1"/>
                </a:solidFill>
              </a:rPr>
              <a:t>participants</a:t>
            </a:r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6 </a:t>
            </a:r>
            <a:r>
              <a:rPr lang="pl-PL" sz="3200" b="1" dirty="0" err="1">
                <a:solidFill>
                  <a:schemeClr val="bg1"/>
                </a:solidFill>
              </a:rPr>
              <a:t>countries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4" name="Imagen 6" descr="Logotipo&#10;&#10;Descripción generada automáticamente">
            <a:extLst>
              <a:ext uri="{FF2B5EF4-FFF2-40B4-BE49-F238E27FC236}">
                <a16:creationId xmlns:a16="http://schemas.microsoft.com/office/drawing/2014/main" id="{8AB1F936-EC99-4376-93B3-A035CE9C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063" y="116219"/>
            <a:ext cx="1048007" cy="69797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C393D4B-B162-4630-98AC-4699BD56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2" y="346059"/>
            <a:ext cx="1509604" cy="1509604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E7468C-5419-497F-AD57-BE97F70579F4}"/>
              </a:ext>
            </a:extLst>
          </p:cNvPr>
          <p:cNvSpPr txBox="1"/>
          <p:nvPr/>
        </p:nvSpPr>
        <p:spPr>
          <a:xfrm>
            <a:off x="648947" y="1994621"/>
            <a:ext cx="377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Low-income</a:t>
            </a:r>
            <a:r>
              <a:rPr lang="pl-PL" sz="3200" dirty="0"/>
              <a:t> </a:t>
            </a:r>
            <a:r>
              <a:rPr lang="pl-PL" sz="3200" dirty="0" err="1"/>
              <a:t>families</a:t>
            </a:r>
            <a:endParaRPr lang="pl-PL" sz="32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3270488-CC76-44D7-89E0-CA1C60B852FB}"/>
              </a:ext>
            </a:extLst>
          </p:cNvPr>
          <p:cNvSpPr txBox="1"/>
          <p:nvPr/>
        </p:nvSpPr>
        <p:spPr>
          <a:xfrm>
            <a:off x="5073082" y="1565307"/>
            <a:ext cx="539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/>
              <a:t>Families</a:t>
            </a:r>
            <a:r>
              <a:rPr lang="pl-PL" sz="3200" dirty="0"/>
              <a:t> </a:t>
            </a:r>
            <a:r>
              <a:rPr lang="pl-PL" sz="3200" dirty="0" err="1"/>
              <a:t>living</a:t>
            </a:r>
            <a:r>
              <a:rPr lang="pl-PL" sz="3200" dirty="0"/>
              <a:t> in </a:t>
            </a:r>
            <a:r>
              <a:rPr lang="pl-PL" sz="3200" dirty="0" err="1"/>
              <a:t>rural</a:t>
            </a:r>
            <a:r>
              <a:rPr lang="pl-PL" sz="3200" dirty="0"/>
              <a:t> </a:t>
            </a:r>
            <a:r>
              <a:rPr lang="pl-PL" sz="3200" dirty="0" err="1"/>
              <a:t>areas</a:t>
            </a:r>
            <a:endParaRPr lang="pl-PL" sz="3200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919C387C-0B65-4641-BEFB-9FA29A23C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71" y="2554776"/>
            <a:ext cx="1574208" cy="1574208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D1AB5-D970-4232-9F13-B5D0448ADF3D}"/>
              </a:ext>
            </a:extLst>
          </p:cNvPr>
          <p:cNvSpPr txBox="1"/>
          <p:nvPr/>
        </p:nvSpPr>
        <p:spPr>
          <a:xfrm>
            <a:off x="8000655" y="4232194"/>
            <a:ext cx="419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Families</a:t>
            </a:r>
            <a:r>
              <a:rPr lang="pl-PL" sz="3200" dirty="0"/>
              <a:t> with </a:t>
            </a:r>
            <a:r>
              <a:rPr lang="pl-PL" sz="3200" dirty="0" err="1"/>
              <a:t>immigrant</a:t>
            </a:r>
            <a:r>
              <a:rPr lang="pl-PL" sz="3200" dirty="0"/>
              <a:t> </a:t>
            </a:r>
            <a:r>
              <a:rPr lang="pl-PL" sz="3200" dirty="0" err="1"/>
              <a:t>background</a:t>
            </a:r>
            <a:r>
              <a:rPr lang="pl-PL" sz="3200" dirty="0"/>
              <a:t> 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AAD9DAE6-30EE-4B73-B4AB-3D6BAEF62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86" y="110447"/>
            <a:ext cx="1509604" cy="15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8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482</Words>
  <Application>Microsoft Office PowerPoint</Application>
  <PresentationFormat>Panoramiczny</PresentationFormat>
  <Paragraphs>135</Paragraphs>
  <Slides>23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 The State of Family Resilience in Europe Today: new evidence to support policy reform</vt:lpstr>
      <vt:lpstr>Compounded risks facing families across Europe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Compounded risks facing families across Europe</dc:title>
  <dc:creator>Anna Kurowska</dc:creator>
  <cp:lastModifiedBy>Anna Kurowska</cp:lastModifiedBy>
  <cp:revision>42</cp:revision>
  <dcterms:created xsi:type="dcterms:W3CDTF">2025-06-22T12:31:54Z</dcterms:created>
  <dcterms:modified xsi:type="dcterms:W3CDTF">2025-06-26T13:31:10Z</dcterms:modified>
</cp:coreProperties>
</file>